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82" r:id="rId3"/>
    <p:sldId id="289" r:id="rId4"/>
    <p:sldId id="300" r:id="rId5"/>
    <p:sldId id="286" r:id="rId6"/>
    <p:sldId id="278" r:id="rId7"/>
    <p:sldId id="287" r:id="rId8"/>
    <p:sldId id="301" r:id="rId9"/>
    <p:sldId id="299" r:id="rId10"/>
    <p:sldId id="290" r:id="rId11"/>
    <p:sldId id="280" r:id="rId12"/>
  </p:sldIdLst>
  <p:sldSz cx="7559675" cy="10691495"/>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8" autoAdjust="0"/>
    <p:restoredTop sz="94684"/>
  </p:normalViewPr>
  <p:slideViewPr>
    <p:cSldViewPr snapToGrid="0">
      <p:cViewPr varScale="1">
        <p:scale>
          <a:sx n="97" d="100"/>
          <a:sy n="97" d="100"/>
        </p:scale>
        <p:origin x="4422" y="102"/>
      </p:cViewPr>
      <p:guideLst/>
    </p:cSldViewPr>
  </p:slideViewPr>
  <p:notesTextViewPr>
    <p:cViewPr>
      <p:scale>
        <a:sx n="1" d="1"/>
        <a:sy n="1" d="1"/>
      </p:scale>
      <p:origin x="0" y="0"/>
    </p:cViewPr>
  </p:notesTextViewPr>
  <p:notesViewPr>
    <p:cSldViewPr snapToGrid="0">
      <p:cViewPr>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C0704-C234-4FB2-A8CF-87F4CA4EC41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5339EE-D411-4621-9F06-02DF624287F8}" type="slidenum">
              <a:rPr lang="zh-CN" altLang="en-US" smtClean="0"/>
            </a:fld>
            <a:endParaRPr lang="zh-CN"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16.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3C324-36BD-4D69-993B-82EA734C3237}" type="slidenum">
              <a:rPr lang="zh-CN" altLang="en-US" smtClean="0"/>
            </a:fld>
            <a:endParaRPr lang="zh-CN" altLang="en-US" dirty="0"/>
          </a:p>
        </p:txBody>
      </p:sp>
      <p:sp>
        <p:nvSpPr>
          <p:cNvPr id="9" name="docshape11"/>
          <p:cNvSpPr/>
          <p:nvPr/>
        </p:nvSpPr>
        <p:spPr bwMode="auto">
          <a:xfrm flipV="1">
            <a:off x="97949" y="520905"/>
            <a:ext cx="6523189" cy="45719"/>
          </a:xfrm>
          <a:custGeom>
            <a:avLst/>
            <a:gdLst>
              <a:gd name="T0" fmla="+- 0 879 879"/>
              <a:gd name="T1" fmla="*/ T0 w 10489"/>
              <a:gd name="T2" fmla="+- 0 11367 879"/>
              <a:gd name="T3" fmla="*/ T2 w 10489"/>
            </a:gdLst>
            <a:ahLst/>
            <a:cxnLst>
              <a:cxn ang="0">
                <a:pos x="T1" y="0"/>
              </a:cxn>
              <a:cxn ang="0">
                <a:pos x="T3" y="0"/>
              </a:cxn>
            </a:cxnLst>
            <a:rect l="0" t="0" r="r" b="b"/>
            <a:pathLst>
              <a:path w="10489">
                <a:moveTo>
                  <a:pt x="0" y="0"/>
                </a:moveTo>
                <a:lnTo>
                  <a:pt x="10488" y="0"/>
                </a:lnTo>
              </a:path>
            </a:pathLst>
          </a:custGeom>
          <a:noFill/>
          <a:ln w="12700">
            <a:solidFill>
              <a:srgbClr val="F39300"/>
            </a:solidFill>
            <a:prstDash val="solid"/>
            <a:rou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10" name="docshape11"/>
          <p:cNvSpPr/>
          <p:nvPr/>
        </p:nvSpPr>
        <p:spPr bwMode="auto">
          <a:xfrm>
            <a:off x="97949" y="8683943"/>
            <a:ext cx="6660515" cy="1270"/>
          </a:xfrm>
          <a:custGeom>
            <a:avLst/>
            <a:gdLst>
              <a:gd name="T0" fmla="+- 0 879 879"/>
              <a:gd name="T1" fmla="*/ T0 w 10489"/>
              <a:gd name="T2" fmla="+- 0 11367 879"/>
              <a:gd name="T3" fmla="*/ T2 w 10489"/>
            </a:gdLst>
            <a:ahLst/>
            <a:cxnLst>
              <a:cxn ang="0">
                <a:pos x="T1" y="0"/>
              </a:cxn>
              <a:cxn ang="0">
                <a:pos x="T3" y="0"/>
              </a:cxn>
            </a:cxnLst>
            <a:rect l="0" t="0" r="r" b="b"/>
            <a:pathLst>
              <a:path w="10489">
                <a:moveTo>
                  <a:pt x="0" y="0"/>
                </a:moveTo>
                <a:lnTo>
                  <a:pt x="10488" y="0"/>
                </a:lnTo>
              </a:path>
            </a:pathLst>
          </a:custGeom>
          <a:noFill/>
          <a:ln w="12700">
            <a:solidFill>
              <a:srgbClr val="F39300"/>
            </a:solidFill>
            <a:prstDash val="solid"/>
            <a:rou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11" name="页眉占位符 10"/>
          <p:cNvSpPr>
            <a:spLocks noGrp="1"/>
          </p:cNvSpPr>
          <p:nvPr>
            <p:ph type="hdr" sz="quarter"/>
          </p:nvPr>
        </p:nvSpPr>
        <p:spPr>
          <a:xfrm>
            <a:off x="4307594" y="180825"/>
            <a:ext cx="2313543" cy="340080"/>
          </a:xfrm>
          <a:prstGeom prst="rect">
            <a:avLst/>
          </a:prstGeom>
        </p:spPr>
        <p:txBody>
          <a:bodyPr vert="horz" lIns="91440" tIns="45720" rIns="91440" bIns="45720" rtlCol="0"/>
          <a:lstStyle>
            <a:lvl1pPr algn="l">
              <a:defRPr sz="1200"/>
            </a:lvl1pPr>
          </a:lstStyle>
          <a:p>
            <a:endParaRPr lang="zh-CN" altLang="en-US" dirty="0"/>
          </a:p>
        </p:txBody>
      </p:sp>
      <p:sp>
        <p:nvSpPr>
          <p:cNvPr id="13" name="页脚占位符 12"/>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a:t>
            </a:r>
            <a:r>
              <a:rPr lang="en-US" altLang="zh-CN" spc="-10" dirty="0" err="1">
                <a:solidFill>
                  <a:srgbClr val="75757C"/>
                </a:solidFill>
                <a:latin typeface="Lucida Sans" panose="020B0602030504020204" pitchFamily="34" charset="0"/>
                <a:ea typeface="Lucida Sans" panose="020B0602030504020204" pitchFamily="34" charset="0"/>
                <a:cs typeface="Lucida Sans" panose="020B0602030504020204" pitchFamily="34" charset="0"/>
              </a:rPr>
              <a:t>Skycom</a:t>
            </a:r>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 Technology</a:t>
            </a:r>
            <a:endParaRPr lang="zh-CN" altLang="zh-CN" dirty="0">
              <a:latin typeface="Lucida Sans" panose="020B0602030504020204" pitchFamily="34" charset="0"/>
              <a:ea typeface="Lucida Sans" panose="020B0602030504020204" pitchFamily="34" charset="0"/>
              <a:cs typeface="Lucida Sans" panose="020B0602030504020204" pitchFamily="34" charset="0"/>
            </a:endParaRPr>
          </a:p>
          <a:p>
            <a:endParaRPr lang="zh-CN" altLang="en-US" dirty="0"/>
          </a:p>
        </p:txBody>
      </p:sp>
      <p:pic>
        <p:nvPicPr>
          <p:cNvPr id="17" name="图片 16"/>
          <p:cNvPicPr>
            <a:picLocks noChangeAspect="1"/>
          </p:cNvPicPr>
          <p:nvPr/>
        </p:nvPicPr>
        <p:blipFill>
          <a:blip r:embed="rId1"/>
          <a:stretch>
            <a:fillRect/>
          </a:stretch>
        </p:blipFill>
        <p:spPr>
          <a:xfrm>
            <a:off x="5370513" y="203228"/>
            <a:ext cx="1246715" cy="295275"/>
          </a:xfrm>
          <a:prstGeom prst="rect">
            <a:avLst/>
          </a:prstGeom>
        </p:spPr>
      </p:pic>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434885" y="9909729"/>
            <a:ext cx="1605062" cy="349653"/>
          </a:xfrm>
          <a:prstGeom prst="rect">
            <a:avLst/>
          </a:prstGeom>
        </p:spPr>
        <p:txBody>
          <a:bodyPr/>
          <a:lstStyle/>
          <a:p>
            <a:fld id="{E186E12F-F16C-AE49-BEC9-C4CFBD38603E}" type="slidenum">
              <a:rPr kumimoji="1" lang="zh-CN" altLang="en-US" smtClean="0"/>
            </a:fld>
            <a:endParaRPr kumimoji="1" lang="zh-CN" altLang="en-US"/>
          </a:p>
        </p:txBody>
      </p:sp>
      <p:sp>
        <p:nvSpPr>
          <p:cNvPr id="9" name="docshape11"/>
          <p:cNvSpPr/>
          <p:nvPr userDrawn="1"/>
        </p:nvSpPr>
        <p:spPr bwMode="auto">
          <a:xfrm>
            <a:off x="449579" y="597323"/>
            <a:ext cx="6660515" cy="1270"/>
          </a:xfrm>
          <a:custGeom>
            <a:avLst/>
            <a:gdLst>
              <a:gd name="T0" fmla="+- 0 879 879"/>
              <a:gd name="T1" fmla="*/ T0 w 10489"/>
              <a:gd name="T2" fmla="+- 0 11367 879"/>
              <a:gd name="T3" fmla="*/ T2 w 10489"/>
            </a:gdLst>
            <a:ahLst/>
            <a:cxnLst>
              <a:cxn ang="0">
                <a:pos x="T1" y="0"/>
              </a:cxn>
              <a:cxn ang="0">
                <a:pos x="T3" y="0"/>
              </a:cxn>
            </a:cxnLst>
            <a:rect l="0" t="0" r="r" b="b"/>
            <a:pathLst>
              <a:path w="10489">
                <a:moveTo>
                  <a:pt x="0" y="0"/>
                </a:moveTo>
                <a:lnTo>
                  <a:pt x="10488" y="0"/>
                </a:lnTo>
              </a:path>
            </a:pathLst>
          </a:custGeom>
          <a:noFill/>
          <a:ln w="19050">
            <a:solidFill>
              <a:srgbClr val="00B0F0"/>
            </a:solidFill>
            <a:prstDash val="solid"/>
            <a:rou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7" name="Footer Placeholder 4"/>
          <p:cNvSpPr>
            <a:spLocks noGrp="1"/>
          </p:cNvSpPr>
          <p:nvPr>
            <p:ph type="ftr" sz="quarter" idx="3"/>
          </p:nvPr>
        </p:nvSpPr>
        <p:spPr>
          <a:xfrm>
            <a:off x="306533" y="9998750"/>
            <a:ext cx="2153332" cy="349514"/>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6533" y="9998750"/>
            <a:ext cx="2153332" cy="349514"/>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en-US" dirty="0"/>
          </a:p>
        </p:txBody>
      </p:sp>
      <p:sp>
        <p:nvSpPr>
          <p:cNvPr id="7" name="Title 1"/>
          <p:cNvSpPr txBox="1"/>
          <p:nvPr userDrawn="1"/>
        </p:nvSpPr>
        <p:spPr>
          <a:xfrm>
            <a:off x="519728" y="620132"/>
            <a:ext cx="6520220" cy="2066590"/>
          </a:xfrm>
          <a:prstGeom prst="rect">
            <a:avLst/>
          </a:prstGeom>
        </p:spPr>
        <p:txBody>
          <a:bodyPr/>
          <a:lstStyle>
            <a:lvl1pPr algn="l" defTabSz="755650" rtl="0" eaLnBrk="1" latinLnBrk="0" hangingPunct="1">
              <a:lnSpc>
                <a:spcPct val="90000"/>
              </a:lnSpc>
              <a:spcBef>
                <a:spcPct val="0"/>
              </a:spcBef>
              <a:buNone/>
              <a:defRPr sz="3635" kern="1200">
                <a:solidFill>
                  <a:schemeClr val="tx1"/>
                </a:solidFill>
                <a:latin typeface="+mj-lt"/>
                <a:ea typeface="+mj-ea"/>
                <a:cs typeface="+mj-cs"/>
              </a:defRPr>
            </a:lvl1pPr>
          </a:lstStyle>
          <a:p>
            <a:endParaRPr lang="en-US" dirty="0"/>
          </a:p>
        </p:txBody>
      </p:sp>
      <p:sp>
        <p:nvSpPr>
          <p:cNvPr id="8" name="Content Placeholder 2"/>
          <p:cNvSpPr txBox="1"/>
          <p:nvPr userDrawn="1"/>
        </p:nvSpPr>
        <p:spPr>
          <a:xfrm>
            <a:off x="519728" y="2846200"/>
            <a:ext cx="6520220" cy="6783857"/>
          </a:xfrm>
          <a:prstGeom prst="rect">
            <a:avLst/>
          </a:prstGeom>
        </p:spPr>
        <p:txBody>
          <a:bodyPr/>
          <a:lst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a:lstStyle>
          <a:p>
            <a:endParaRPr lang="en-US" dirty="0"/>
          </a:p>
        </p:txBody>
      </p:sp>
      <p:sp>
        <p:nvSpPr>
          <p:cNvPr id="11" name="docshape11"/>
          <p:cNvSpPr/>
          <p:nvPr userDrawn="1"/>
        </p:nvSpPr>
        <p:spPr bwMode="auto">
          <a:xfrm>
            <a:off x="449579" y="597323"/>
            <a:ext cx="6660515" cy="1270"/>
          </a:xfrm>
          <a:custGeom>
            <a:avLst/>
            <a:gdLst>
              <a:gd name="T0" fmla="+- 0 879 879"/>
              <a:gd name="T1" fmla="*/ T0 w 10489"/>
              <a:gd name="T2" fmla="+- 0 11367 879"/>
              <a:gd name="T3" fmla="*/ T2 w 10489"/>
            </a:gdLst>
            <a:ahLst/>
            <a:cxnLst>
              <a:cxn ang="0">
                <a:pos x="T1" y="0"/>
              </a:cxn>
              <a:cxn ang="0">
                <a:pos x="T3" y="0"/>
              </a:cxn>
            </a:cxnLst>
            <a:rect l="0" t="0" r="r" b="b"/>
            <a:pathLst>
              <a:path w="10489">
                <a:moveTo>
                  <a:pt x="0" y="0"/>
                </a:moveTo>
                <a:lnTo>
                  <a:pt x="10488" y="0"/>
                </a:lnTo>
              </a:path>
            </a:pathLst>
          </a:custGeom>
          <a:noFill/>
          <a:ln w="19050">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12" name="docshape11"/>
          <p:cNvSpPr/>
          <p:nvPr userDrawn="1"/>
        </p:nvSpPr>
        <p:spPr bwMode="auto">
          <a:xfrm>
            <a:off x="449578" y="9907905"/>
            <a:ext cx="6660515" cy="1270"/>
          </a:xfrm>
          <a:custGeom>
            <a:avLst/>
            <a:gdLst>
              <a:gd name="T0" fmla="+- 0 879 879"/>
              <a:gd name="T1" fmla="*/ T0 w 10489"/>
              <a:gd name="T2" fmla="+- 0 11367 879"/>
              <a:gd name="T3" fmla="*/ T2 w 10489"/>
            </a:gdLst>
            <a:ahLst/>
            <a:cxnLst>
              <a:cxn ang="0">
                <a:pos x="T1" y="0"/>
              </a:cxn>
              <a:cxn ang="0">
                <a:pos x="T3" y="0"/>
              </a:cxn>
            </a:cxnLst>
            <a:rect l="0" t="0" r="r" b="b"/>
            <a:pathLst>
              <a:path w="10489">
                <a:moveTo>
                  <a:pt x="0" y="0"/>
                </a:moveTo>
                <a:lnTo>
                  <a:pt x="10488" y="0"/>
                </a:lnTo>
              </a:path>
            </a:pathLst>
          </a:custGeom>
          <a:noFill/>
          <a:ln w="38100">
            <a:solidFill>
              <a:srgbClr val="00B0F0"/>
            </a:solidFill>
            <a:prstDash val="solid"/>
            <a:rou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14" name="灯片编号占位符 13"/>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DFBD30ED-5489-4794-B4E9-7B1BCCBC212B}" type="slidenum">
              <a:rPr lang="zh-CN" altLang="en-US" smtClean="0"/>
            </a:fld>
            <a:endParaRPr lang="zh-CN" altLang="en-US"/>
          </a:p>
        </p:txBody>
      </p:sp>
      <p:pic>
        <p:nvPicPr>
          <p:cNvPr id="2" name="图片 1"/>
          <p:cNvPicPr>
            <a:picLocks noChangeAspect="1"/>
          </p:cNvPicPr>
          <p:nvPr userDrawn="1"/>
        </p:nvPicPr>
        <p:blipFill>
          <a:blip r:embed="rId2"/>
          <a:stretch>
            <a:fillRect/>
          </a:stretch>
        </p:blipFill>
        <p:spPr>
          <a:xfrm>
            <a:off x="5860415" y="78740"/>
            <a:ext cx="1523365" cy="424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sp>
        <p:nvSpPr>
          <p:cNvPr id="5" name="文本框 4"/>
          <p:cNvSpPr txBox="1"/>
          <p:nvPr/>
        </p:nvSpPr>
        <p:spPr>
          <a:xfrm>
            <a:off x="-635" y="775970"/>
            <a:ext cx="7560945" cy="1198880"/>
          </a:xfrm>
          <a:prstGeom prst="rect">
            <a:avLst/>
          </a:prstGeom>
          <a:noFill/>
        </p:spPr>
        <p:txBody>
          <a:bodyPr wrap="square" rtlCol="0">
            <a:spAutoFit/>
          </a:bodyPr>
          <a:lstStyle/>
          <a:p>
            <a:pPr algn="ctr">
              <a:buClrTx/>
              <a:buSzTx/>
              <a:buFontTx/>
            </a:pPr>
            <a:r>
              <a:rPr lang="en-US" altLang="zh-CN" sz="3600" b="1" dirty="0">
                <a:solidFill>
                  <a:schemeClr val="accent6">
                    <a:lumMod val="75000"/>
                  </a:schemeClr>
                </a:solidFill>
                <a:latin typeface="Arial" panose="020B0604020202020204" pitchFamily="34" charset="0"/>
                <a:cs typeface="Arial" panose="020B0604020202020204" pitchFamily="34" charset="0"/>
              </a:rPr>
              <a:t>规格书</a:t>
            </a:r>
            <a:endParaRPr lang="en-US" altLang="zh-CN" sz="3600" b="1" dirty="0">
              <a:solidFill>
                <a:schemeClr val="accent6">
                  <a:lumMod val="75000"/>
                </a:schemeClr>
              </a:solidFill>
              <a:latin typeface="Arial" panose="020B0604020202020204" pitchFamily="34" charset="0"/>
              <a:cs typeface="Arial" panose="020B0604020202020204" pitchFamily="34" charset="0"/>
            </a:endParaRPr>
          </a:p>
          <a:p>
            <a:pPr algn="ctr">
              <a:buClrTx/>
              <a:buSzTx/>
              <a:buFontTx/>
            </a:pPr>
            <a:r>
              <a:rPr lang="en-US" altLang="zh-CN" sz="3600" b="1" dirty="0">
                <a:solidFill>
                  <a:schemeClr val="accent6">
                    <a:lumMod val="75000"/>
                  </a:schemeClr>
                </a:solidFill>
                <a:latin typeface="Arial" panose="020B0604020202020204" pitchFamily="34" charset="0"/>
                <a:cs typeface="Arial" panose="020B0604020202020204" pitchFamily="34" charset="0"/>
              </a:rPr>
              <a:t>Specification</a:t>
            </a:r>
            <a:endParaRPr lang="en-US" altLang="zh-CN"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8" name="表格 7"/>
          <p:cNvGraphicFramePr/>
          <p:nvPr>
            <p:custDataLst>
              <p:tags r:id="rId1"/>
            </p:custDataLst>
          </p:nvPr>
        </p:nvGraphicFramePr>
        <p:xfrm>
          <a:off x="926465" y="2479040"/>
          <a:ext cx="6113145" cy="2867660"/>
        </p:xfrm>
        <a:graphic>
          <a:graphicData uri="http://schemas.openxmlformats.org/drawingml/2006/table">
            <a:tbl>
              <a:tblPr/>
              <a:tblGrid>
                <a:gridCol w="3761740"/>
                <a:gridCol w="1175385"/>
                <a:gridCol w="1176020"/>
              </a:tblGrid>
              <a:tr h="596900">
                <a:tc gridSpan="3">
                  <a:txBody>
                    <a:bodyPr/>
                    <a:lstStyle/>
                    <a:p>
                      <a:pPr algn="l"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Customer Name </a:t>
                      </a:r>
                      <a:r>
                        <a:rPr lang="en-US" altLang="zh-CN" sz="1800" b="1" i="0" dirty="0" err="1">
                          <a:solidFill>
                            <a:schemeClr val="accent6">
                              <a:lumMod val="75000"/>
                            </a:schemeClr>
                          </a:solidFill>
                          <a:latin typeface="Arial" panose="020B0604020202020204" pitchFamily="34" charset="0"/>
                          <a:cs typeface="Arial" panose="020B0604020202020204" pitchFamily="34" charset="0"/>
                        </a:rPr>
                        <a:t>客户名称</a:t>
                      </a:r>
                      <a:r>
                        <a:rPr lang="en-US" altLang="zh-CN" sz="1800" b="1" i="0" dirty="0">
                          <a:solidFill>
                            <a:schemeClr val="accent6">
                              <a:lumMod val="75000"/>
                            </a:schemeClr>
                          </a:solidFill>
                          <a:latin typeface="Arial" panose="020B0604020202020204" pitchFamily="34" charset="0"/>
                          <a:cs typeface="Arial" panose="020B0604020202020204" pitchFamily="34" charset="0"/>
                        </a:rPr>
                        <a:t>:</a:t>
                      </a:r>
                      <a:r>
                        <a:rPr lang="zh-CN" altLang="en-US" sz="1800" b="1" dirty="0">
                          <a:solidFill>
                            <a:schemeClr val="accent6">
                              <a:lumMod val="75000"/>
                            </a:schemeClr>
                          </a:solidFill>
                          <a:latin typeface="Arial" panose="020B0604020202020204" pitchFamily="34" charset="0"/>
                          <a:cs typeface="Arial" panose="020B0604020202020204" pitchFamily="34" charset="0"/>
                          <a:sym typeface="+mn-ea"/>
                        </a:rPr>
                        <a:t>成都惠利特自动化科技有限公司</a:t>
                      </a:r>
                      <a:endParaRPr lang="zh-CN" altLang="en-US"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4025">
                <a:tc gridSpan="3">
                  <a:txBody>
                    <a:bodyPr/>
                    <a:lstStyle/>
                    <a:p>
                      <a:pPr algn="l"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Part No. </a:t>
                      </a:r>
                      <a:r>
                        <a:rPr lang="zh-CN" altLang="en-US" sz="1800" b="1" i="0" dirty="0">
                          <a:solidFill>
                            <a:schemeClr val="accent6">
                              <a:lumMod val="75000"/>
                            </a:schemeClr>
                          </a:solidFill>
                          <a:latin typeface="Arial" panose="020B0604020202020204" pitchFamily="34" charset="0"/>
                          <a:cs typeface="Arial" panose="020B0604020202020204" pitchFamily="34" charset="0"/>
                        </a:rPr>
                        <a:t>产品名称</a:t>
                      </a:r>
                      <a:r>
                        <a:rPr lang="en-US" altLang="zh-CN" sz="1800" b="1" i="0" dirty="0">
                          <a:solidFill>
                            <a:schemeClr val="accent6">
                              <a:lumMod val="75000"/>
                            </a:schemeClr>
                          </a:solidFill>
                          <a:latin typeface="Arial" panose="020B0604020202020204" pitchFamily="34" charset="0"/>
                          <a:cs typeface="Arial" panose="020B0604020202020204" pitchFamily="34" charset="0"/>
                        </a:rPr>
                        <a:t>:868M</a:t>
                      </a:r>
                      <a:r>
                        <a:rPr lang="en-US" altLang="zh-CN" sz="1800" b="1" i="0" dirty="0">
                          <a:solidFill>
                            <a:schemeClr val="accent6">
                              <a:lumMod val="75000"/>
                            </a:schemeClr>
                          </a:solidFill>
                          <a:latin typeface="Arial" panose="020B0604020202020204" pitchFamily="34" charset="0"/>
                          <a:cs typeface="Arial" panose="020B0604020202020204" pitchFamily="34" charset="0"/>
                        </a:rPr>
                        <a:t>hz_915Mhz_</a:t>
                      </a:r>
                      <a:r>
                        <a:rPr lang="zh-CN" altLang="en-US" sz="1800" b="1" i="0" dirty="0">
                          <a:solidFill>
                            <a:schemeClr val="accent6">
                              <a:lumMod val="75000"/>
                            </a:schemeClr>
                          </a:solidFill>
                          <a:latin typeface="Arial" panose="020B0604020202020204" pitchFamily="34" charset="0"/>
                          <a:cs typeface="Arial" panose="020B0604020202020204" pitchFamily="34" charset="0"/>
                        </a:rPr>
                        <a:t>弹簧</a:t>
                      </a:r>
                      <a:r>
                        <a:rPr lang="zh-CN" altLang="en-US" sz="1800" b="1" i="0" dirty="0">
                          <a:solidFill>
                            <a:schemeClr val="accent6">
                              <a:lumMod val="75000"/>
                            </a:schemeClr>
                          </a:solidFill>
                          <a:latin typeface="Arial" panose="020B0604020202020204" pitchFamily="34" charset="0"/>
                          <a:cs typeface="Arial" panose="020B0604020202020204" pitchFamily="34" charset="0"/>
                        </a:rPr>
                        <a:t>天线</a:t>
                      </a:r>
                      <a:endParaRPr lang="zh-CN" altLang="en-US"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4660">
                <a:tc gridSpan="3">
                  <a:txBody>
                    <a:bodyPr/>
                    <a:lstStyle/>
                    <a:p>
                      <a:pPr algn="l"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Customer P/N </a:t>
                      </a:r>
                      <a:r>
                        <a:rPr lang="zh-CN" altLang="en-US" sz="1800" b="1" i="0" dirty="0">
                          <a:solidFill>
                            <a:schemeClr val="accent6">
                              <a:lumMod val="75000"/>
                            </a:schemeClr>
                          </a:solidFill>
                          <a:latin typeface="Arial" panose="020B0604020202020204" pitchFamily="34" charset="0"/>
                          <a:cs typeface="Arial" panose="020B0604020202020204" pitchFamily="34" charset="0"/>
                        </a:rPr>
                        <a:t>客户料号</a:t>
                      </a:r>
                      <a:r>
                        <a:rPr lang="en-US" altLang="zh-CN" sz="1800" b="1" i="0" dirty="0">
                          <a:solidFill>
                            <a:schemeClr val="accent6">
                              <a:lumMod val="75000"/>
                            </a:schemeClr>
                          </a:solidFill>
                          <a:latin typeface="Arial" panose="020B0604020202020204" pitchFamily="34" charset="0"/>
                          <a:cs typeface="Arial" panose="020B0604020202020204" pitchFamily="34" charset="0"/>
                        </a:rPr>
                        <a:t>:</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4025">
                <a:tc>
                  <a:txBody>
                    <a:bodyPr/>
                    <a:lstStyle/>
                    <a:p>
                      <a:pPr algn="l" defTabSz="457200">
                        <a:buClrTx/>
                        <a:buSzTx/>
                        <a:buFontTx/>
                      </a:pP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l" fontAlgn="ctr"/>
                      <a:endParaRPr sz="2000" b="0" i="0">
                        <a:solidFill>
                          <a:srgbClr val="000000"/>
                        </a:solidFill>
                        <a:latin typeface="宋体" panose="02010600030101010101" pitchFamily="2" charset="-122"/>
                        <a:ea typeface="宋体" panose="02010600030101010101" pitchFamily="2" charset="-122"/>
                      </a:endParaRPr>
                    </a:p>
                  </a:txBody>
                  <a:tcPr marL="7937" marR="7937" marT="7937"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l" fontAlgn="ctr"/>
                      <a:endParaRPr sz="2000" b="0" i="0">
                        <a:solidFill>
                          <a:srgbClr val="000000"/>
                        </a:solidFill>
                        <a:latin typeface="宋体" panose="02010600030101010101" pitchFamily="2" charset="-122"/>
                        <a:ea typeface="宋体" panose="02010600030101010101" pitchFamily="2" charset="-122"/>
                      </a:endParaRPr>
                    </a:p>
                  </a:txBody>
                  <a:tcPr marL="7937" marR="7937" marT="7937"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54025">
                <a:tc gridSpan="3">
                  <a:txBody>
                    <a:bodyPr/>
                    <a:lstStyle/>
                    <a:p>
                      <a:pPr algn="l"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Supplier Name 供应商名称:</a:t>
                      </a:r>
                      <a:r>
                        <a:rPr lang="zh-CN" altLang="en-US" sz="1800" b="1" i="0" dirty="0">
                          <a:solidFill>
                            <a:schemeClr val="accent6">
                              <a:lumMod val="75000"/>
                            </a:schemeClr>
                          </a:solidFill>
                          <a:latin typeface="Arial" panose="020B0604020202020204" pitchFamily="34" charset="0"/>
                          <a:cs typeface="Arial" panose="020B0604020202020204" pitchFamily="34" charset="0"/>
                        </a:rPr>
                        <a:t>中科伟业</a:t>
                      </a:r>
                      <a:r>
                        <a:rPr lang="en-US" altLang="zh-CN" sz="1800" b="1" i="0" dirty="0">
                          <a:solidFill>
                            <a:schemeClr val="accent6">
                              <a:lumMod val="75000"/>
                            </a:schemeClr>
                          </a:solidFill>
                          <a:latin typeface="Arial" panose="020B0604020202020204" pitchFamily="34" charset="0"/>
                          <a:cs typeface="Arial" panose="020B0604020202020204" pitchFamily="34" charset="0"/>
                        </a:rPr>
                        <a:t>(</a:t>
                      </a:r>
                      <a:r>
                        <a:rPr lang="zh-CN" altLang="en-US" sz="1800" b="1" i="0" dirty="0">
                          <a:solidFill>
                            <a:schemeClr val="accent6">
                              <a:lumMod val="75000"/>
                            </a:schemeClr>
                          </a:solidFill>
                          <a:latin typeface="Arial" panose="020B0604020202020204" pitchFamily="34" charset="0"/>
                          <a:cs typeface="Arial" panose="020B0604020202020204" pitchFamily="34" charset="0"/>
                        </a:rPr>
                        <a:t>成都</a:t>
                      </a:r>
                      <a:r>
                        <a:rPr lang="en-US" altLang="zh-CN" sz="1800" b="1" i="0" dirty="0">
                          <a:solidFill>
                            <a:schemeClr val="accent6">
                              <a:lumMod val="75000"/>
                            </a:schemeClr>
                          </a:solidFill>
                          <a:latin typeface="Arial" panose="020B0604020202020204" pitchFamily="34" charset="0"/>
                          <a:cs typeface="Arial" panose="020B0604020202020204" pitchFamily="34" charset="0"/>
                        </a:rPr>
                        <a:t>)</a:t>
                      </a:r>
                      <a:r>
                        <a:rPr lang="zh-CN" altLang="en-US" sz="1800" b="1" i="0" dirty="0">
                          <a:solidFill>
                            <a:schemeClr val="accent6">
                              <a:lumMod val="75000"/>
                            </a:schemeClr>
                          </a:solidFill>
                          <a:latin typeface="Arial" panose="020B0604020202020204" pitchFamily="34" charset="0"/>
                          <a:cs typeface="Arial" panose="020B0604020202020204" pitchFamily="34" charset="0"/>
                        </a:rPr>
                        <a:t>通信有限公司</a:t>
                      </a:r>
                      <a:endParaRPr lang="zh-CN" altLang="en-US"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4025">
                <a:tc gridSpan="3">
                  <a:txBody>
                    <a:bodyPr/>
                    <a:lstStyle/>
                    <a:p>
                      <a:pPr algn="l" defTabSz="457200">
                        <a:buClrTx/>
                        <a:buSzTx/>
                        <a:buFontTx/>
                      </a:pPr>
                      <a:r>
                        <a:rPr lang="en-US" altLang="zh-CN" sz="1800" b="1" dirty="0">
                          <a:solidFill>
                            <a:schemeClr val="accent6">
                              <a:lumMod val="75000"/>
                            </a:schemeClr>
                          </a:solidFill>
                          <a:latin typeface="Arial" panose="020B0604020202020204" pitchFamily="34" charset="0"/>
                          <a:cs typeface="Arial" panose="020B0604020202020204" pitchFamily="34" charset="0"/>
                          <a:sym typeface="+mn-ea"/>
                        </a:rPr>
                        <a:t>Supplier P/N </a:t>
                      </a:r>
                      <a:r>
                        <a:rPr lang="en-US" altLang="zh-CN" sz="1800" b="1" i="0" dirty="0" err="1">
                          <a:solidFill>
                            <a:schemeClr val="accent6">
                              <a:lumMod val="75000"/>
                            </a:schemeClr>
                          </a:solidFill>
                          <a:latin typeface="Arial" panose="020B0604020202020204" pitchFamily="34" charset="0"/>
                          <a:cs typeface="Arial" panose="020B0604020202020204" pitchFamily="34" charset="0"/>
                        </a:rPr>
                        <a:t>供应商料号</a:t>
                      </a:r>
                      <a:r>
                        <a:rPr lang="en-US" altLang="zh-CN" sz="1800" b="1" i="0" dirty="0">
                          <a:solidFill>
                            <a:schemeClr val="accent6">
                              <a:lumMod val="75000"/>
                            </a:schemeClr>
                          </a:solidFill>
                          <a:latin typeface="Arial" panose="020B0604020202020204" pitchFamily="34" charset="0"/>
                          <a:cs typeface="Arial" panose="020B0604020202020204" pitchFamily="34" charset="0"/>
                        </a:rPr>
                        <a:t>:671220600501</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graphicFrame>
        <p:nvGraphicFramePr>
          <p:cNvPr id="9" name="表格 8"/>
          <p:cNvGraphicFramePr/>
          <p:nvPr>
            <p:custDataLst>
              <p:tags r:id="rId2"/>
            </p:custDataLst>
          </p:nvPr>
        </p:nvGraphicFramePr>
        <p:xfrm>
          <a:off x="1253490" y="6628765"/>
          <a:ext cx="5230495" cy="2573020"/>
        </p:xfrm>
        <a:graphic>
          <a:graphicData uri="http://schemas.openxmlformats.org/drawingml/2006/table">
            <a:tbl>
              <a:tblPr/>
              <a:tblGrid>
                <a:gridCol w="1913890"/>
                <a:gridCol w="1852930"/>
                <a:gridCol w="1463675"/>
              </a:tblGrid>
              <a:tr h="643255">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Made</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制作</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Check</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审核</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Approve</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批准</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43255">
                <a:tc>
                  <a:txBody>
                    <a:bodyPr/>
                    <a:lstStyle/>
                    <a:p>
                      <a:pPr algn="ctr" defTabSz="457200">
                        <a:buClrTx/>
                        <a:buSzTx/>
                        <a:buFontTx/>
                      </a:pPr>
                      <a:r>
                        <a:rPr lang="zh-CN" altLang="en-US" sz="1800" b="1" i="0" dirty="0">
                          <a:solidFill>
                            <a:schemeClr val="accent6">
                              <a:lumMod val="75000"/>
                            </a:schemeClr>
                          </a:solidFill>
                          <a:latin typeface="Arial" panose="020B0604020202020204" pitchFamily="34" charset="0"/>
                          <a:cs typeface="Arial" panose="020B0604020202020204" pitchFamily="34" charset="0"/>
                        </a:rPr>
                        <a:t>林嵩皓</a:t>
                      </a:r>
                      <a:endParaRPr lang="zh-CN" altLang="en-US"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800" b="1" dirty="0">
                          <a:solidFill>
                            <a:schemeClr val="accent6">
                              <a:lumMod val="75000"/>
                            </a:schemeClr>
                          </a:solidFill>
                          <a:latin typeface="Arial" panose="020B0604020202020204" pitchFamily="34" charset="0"/>
                          <a:cs typeface="Arial" panose="020B0604020202020204" pitchFamily="34" charset="0"/>
                          <a:sym typeface="+mn-ea"/>
                        </a:rPr>
                        <a:t>代果</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刘伟</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43255">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Sample Date</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送样日期</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Version</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版本号</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43255">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2025.08.05</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800" b="1" i="0" dirty="0">
                          <a:solidFill>
                            <a:schemeClr val="accent6">
                              <a:lumMod val="75000"/>
                            </a:schemeClr>
                          </a:solidFill>
                          <a:latin typeface="Arial" panose="020B0604020202020204" pitchFamily="34" charset="0"/>
                          <a:cs typeface="Arial" panose="020B0604020202020204" pitchFamily="34" charset="0"/>
                        </a:rPr>
                        <a:t>V1</a:t>
                      </a: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defTabSz="457200">
                        <a:buClrTx/>
                        <a:buSzTx/>
                        <a:buFontTx/>
                      </a:pPr>
                      <a:endParaRPr lang="en-US" altLang="zh-CN" sz="18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371137" y="8557989"/>
            <a:ext cx="1605062" cy="349653"/>
          </a:xfrm>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sp>
        <p:nvSpPr>
          <p:cNvPr id="4" name="文本框 3"/>
          <p:cNvSpPr txBox="1"/>
          <p:nvPr>
            <p:custDataLst>
              <p:tags r:id="rId1"/>
            </p:custDataLst>
          </p:nvPr>
        </p:nvSpPr>
        <p:spPr>
          <a:xfrm>
            <a:off x="434975" y="758825"/>
            <a:ext cx="3784600" cy="306705"/>
          </a:xfrm>
          <a:prstGeom prst="rect">
            <a:avLst/>
          </a:prstGeom>
          <a:noFill/>
        </p:spPr>
        <p:txBody>
          <a:bodyPr wrap="square" rtlCol="0" anchor="t">
            <a:spAutoFit/>
          </a:bodyPr>
          <a:lstStyle/>
          <a:p>
            <a:r>
              <a:rPr lang="en-US" altLang="zh-CN" sz="1400" b="1" dirty="0">
                <a:solidFill>
                  <a:schemeClr val="accent6">
                    <a:lumMod val="75000"/>
                  </a:schemeClr>
                </a:solidFill>
                <a:latin typeface="Arial" panose="020B0604020202020204" pitchFamily="34" charset="0"/>
                <a:cs typeface="Arial" panose="020B0604020202020204" pitchFamily="34" charset="0"/>
              </a:rPr>
              <a:t>3</a:t>
            </a:r>
            <a:r>
              <a:rPr lang="zh-CN" altLang="en-US" sz="1400" b="1" dirty="0">
                <a:solidFill>
                  <a:schemeClr val="accent6">
                    <a:lumMod val="75000"/>
                  </a:schemeClr>
                </a:solidFill>
                <a:latin typeface="Arial" panose="020B0604020202020204" pitchFamily="34" charset="0"/>
                <a:cs typeface="Arial" panose="020B0604020202020204" pitchFamily="34" charset="0"/>
              </a:rPr>
              <a:t>.</a:t>
            </a:r>
            <a:r>
              <a:rPr lang="en-US" altLang="zh-CN" sz="1400" b="1" dirty="0">
                <a:solidFill>
                  <a:schemeClr val="accent6">
                    <a:lumMod val="75000"/>
                  </a:schemeClr>
                </a:solidFill>
                <a:latin typeface="Arial" panose="020B0604020202020204" pitchFamily="34" charset="0"/>
                <a:cs typeface="Arial" panose="020B0604020202020204" pitchFamily="34" charset="0"/>
              </a:rPr>
              <a:t>4</a:t>
            </a:r>
            <a:r>
              <a:rPr lang="zh-CN" altLang="en-US" sz="1400" b="1" dirty="0">
                <a:solidFill>
                  <a:schemeClr val="accent6">
                    <a:lumMod val="75000"/>
                  </a:schemeClr>
                </a:solidFill>
                <a:latin typeface="Arial" panose="020B0604020202020204" pitchFamily="34" charset="0"/>
                <a:cs typeface="Arial" panose="020B0604020202020204" pitchFamily="34" charset="0"/>
              </a:rPr>
              <a:t>. </a:t>
            </a:r>
            <a:r>
              <a:rPr lang="en-US" altLang="zh-CN" sz="1400" b="1" dirty="0">
                <a:solidFill>
                  <a:schemeClr val="accent6">
                    <a:lumMod val="75000"/>
                  </a:schemeClr>
                </a:solidFill>
                <a:latin typeface="Arial" panose="020B0604020202020204" pitchFamily="34" charset="0"/>
                <a:cs typeface="Arial" panose="020B0604020202020204" pitchFamily="34" charset="0"/>
              </a:rPr>
              <a:t>2D Ridiation Model 2D</a:t>
            </a:r>
            <a:r>
              <a:rPr lang="zh-CN" altLang="en-US" sz="1400" b="1" dirty="0">
                <a:solidFill>
                  <a:schemeClr val="accent6">
                    <a:lumMod val="75000"/>
                  </a:schemeClr>
                </a:solidFill>
                <a:latin typeface="Arial" panose="020B0604020202020204" pitchFamily="34" charset="0"/>
                <a:cs typeface="Arial" panose="020B0604020202020204" pitchFamily="34" charset="0"/>
              </a:rPr>
              <a:t>辐射模型</a:t>
            </a:r>
            <a:endParaRPr lang="zh-CN" altLang="en-US" sz="14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11" name="表格 10"/>
          <p:cNvGraphicFramePr/>
          <p:nvPr>
            <p:custDataLst>
              <p:tags r:id="rId2"/>
            </p:custDataLst>
          </p:nvPr>
        </p:nvGraphicFramePr>
        <p:xfrm>
          <a:off x="377825" y="1419225"/>
          <a:ext cx="6803390" cy="2329815"/>
        </p:xfrm>
        <a:graphic>
          <a:graphicData uri="http://schemas.openxmlformats.org/drawingml/2006/table">
            <a:tbl>
              <a:tblPr/>
              <a:tblGrid>
                <a:gridCol w="1583690"/>
                <a:gridCol w="1739900"/>
                <a:gridCol w="1739900"/>
                <a:gridCol w="1739900"/>
              </a:tblGrid>
              <a:tr h="651510">
                <a:tc rowSpan="2">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Frequency(MHz)</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a:noFill/>
                    </a:lnB>
                    <a:noFill/>
                  </a:tcPr>
                </a:tc>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XOY-plane</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lgn="ctr">
                      <a:solidFill>
                        <a:srgbClr val="000000"/>
                      </a:solidFill>
                      <a:prstDash val="solid"/>
                      <a:round/>
                      <a:headEnd type="none" w="med" len="med"/>
                      <a:tailEnd type="none" w="med" len="med"/>
                    </a:lnL>
                    <a:lnR>
                      <a:noFill/>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XOZ-plane</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a:noFill/>
                    </a:lnL>
                    <a:lnR>
                      <a:noFill/>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YOZ-plane</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noFill/>
                  </a:tcPr>
                </a:tc>
              </a:tr>
              <a:tr h="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a:noFill/>
                    </a:lnB>
                  </a:tcPr>
                </a:tc>
                <a:tc rowSpan="2">
                  <a:txBody>
                    <a:bodyPr/>
                    <a:lstStyle/>
                    <a:p>
                      <a:pPr algn="ctr" defTabSz="457200">
                        <a:buClrTx/>
                        <a:buSzTx/>
                        <a:buFontTx/>
                      </a:pP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defTabSz="457200">
                        <a:buClrTx/>
                        <a:buSzTx/>
                        <a:buFontTx/>
                      </a:pP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defTabSz="457200">
                        <a:buClrTx/>
                        <a:buSzTx/>
                        <a:buFontTx/>
                      </a:pP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noFill/>
                  </a:tcPr>
                </a:tc>
              </a:tr>
              <a:tr h="1607185">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860-920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a:noFill/>
                    </a:lnT>
                    <a:lnB w="12700" cap="flat" cmpd="sng" algn="ctr">
                      <a:solidFill>
                        <a:schemeClr val="tx1"/>
                      </a:solidFill>
                      <a:prstDash val="solid"/>
                      <a:round/>
                      <a:headEnd type="none" w="med" len="med"/>
                      <a:tailEnd type="none" w="med" len="med"/>
                    </a:lnB>
                    <a:noFill/>
                  </a:tcPr>
                </a:tc>
                <a:tc vMerge="1">
                  <a:tcPr>
                    <a:lnL w="6350" cap="flat" cmpd="sng">
                      <a:solidFill>
                        <a:srgbClr val="000000"/>
                      </a:solidFill>
                      <a:prstDash val="solid"/>
                      <a:headEnd type="none" w="med" len="med"/>
                      <a:tailEnd type="none" w="med" len="med"/>
                    </a:lnL>
                  </a:tcPr>
                </a:tc>
                <a:tc vMerge="1">
                  <a:tcPr>
                    <a:lnL w="6350" cap="flat" cmpd="sng">
                      <a:solidFill>
                        <a:srgbClr val="000000"/>
                      </a:solidFill>
                      <a:prstDash val="solid"/>
                      <a:headEnd type="none" w="med" len="med"/>
                      <a:tailEnd type="none" w="med" len="med"/>
                    </a:lnL>
                  </a:tcPr>
                </a:tc>
                <a:tc vMerge="1">
                  <a:tcPr>
                    <a:lnL w="6350" cap="flat" cmpd="sng">
                      <a:solidFill>
                        <a:srgbClr val="000000"/>
                      </a:solidFill>
                      <a:prstDash val="solid"/>
                      <a:headEnd type="none" w="med" len="med"/>
                      <a:tailEnd type="none" w="med" len="med"/>
                    </a:lnL>
                  </a:tcPr>
                </a:tc>
              </a:tr>
            </a:tbl>
          </a:graphicData>
        </a:graphic>
      </p:graphicFrame>
      <p:sp>
        <p:nvSpPr>
          <p:cNvPr id="12" name="文本框 11"/>
          <p:cNvSpPr txBox="1"/>
          <p:nvPr>
            <p:custDataLst>
              <p:tags r:id="rId3"/>
            </p:custDataLst>
          </p:nvPr>
        </p:nvSpPr>
        <p:spPr>
          <a:xfrm>
            <a:off x="434975" y="3929060"/>
            <a:ext cx="3784600" cy="306705"/>
          </a:xfrm>
          <a:prstGeom prst="rect">
            <a:avLst/>
          </a:prstGeom>
          <a:noFill/>
        </p:spPr>
        <p:txBody>
          <a:bodyPr wrap="square" rtlCol="0" anchor="t">
            <a:spAutoFit/>
          </a:bodyPr>
          <a:lstStyle/>
          <a:p>
            <a:r>
              <a:rPr lang="en-US" altLang="zh-CN" sz="1400" b="1" dirty="0">
                <a:solidFill>
                  <a:schemeClr val="accent6">
                    <a:lumMod val="75000"/>
                  </a:schemeClr>
                </a:solidFill>
                <a:latin typeface="Arial" panose="020B0604020202020204" pitchFamily="34" charset="0"/>
                <a:cs typeface="Arial" panose="020B0604020202020204" pitchFamily="34" charset="0"/>
              </a:rPr>
              <a:t>3</a:t>
            </a:r>
            <a:r>
              <a:rPr lang="zh-CN" altLang="en-US" sz="1400" b="1" dirty="0">
                <a:solidFill>
                  <a:schemeClr val="accent6">
                    <a:lumMod val="75000"/>
                  </a:schemeClr>
                </a:solidFill>
                <a:latin typeface="Arial" panose="020B0604020202020204" pitchFamily="34" charset="0"/>
                <a:cs typeface="Arial" panose="020B0604020202020204" pitchFamily="34" charset="0"/>
              </a:rPr>
              <a:t>.</a:t>
            </a:r>
            <a:r>
              <a:rPr lang="en-US" altLang="zh-CN" sz="1400" b="1" dirty="0">
                <a:solidFill>
                  <a:schemeClr val="accent6">
                    <a:lumMod val="75000"/>
                  </a:schemeClr>
                </a:solidFill>
                <a:latin typeface="Arial" panose="020B0604020202020204" pitchFamily="34" charset="0"/>
                <a:cs typeface="Arial" panose="020B0604020202020204" pitchFamily="34" charset="0"/>
              </a:rPr>
              <a:t>5</a:t>
            </a:r>
            <a:r>
              <a:rPr lang="zh-CN" altLang="en-US" sz="1400" b="1" dirty="0">
                <a:solidFill>
                  <a:schemeClr val="accent6">
                    <a:lumMod val="75000"/>
                  </a:schemeClr>
                </a:solidFill>
                <a:latin typeface="Arial" panose="020B0604020202020204" pitchFamily="34" charset="0"/>
                <a:cs typeface="Arial" panose="020B0604020202020204" pitchFamily="34" charset="0"/>
              </a:rPr>
              <a:t>. </a:t>
            </a:r>
            <a:r>
              <a:rPr lang="en-US" altLang="zh-CN" sz="1400" b="1" dirty="0">
                <a:solidFill>
                  <a:schemeClr val="accent6">
                    <a:lumMod val="75000"/>
                  </a:schemeClr>
                </a:solidFill>
                <a:latin typeface="Arial" panose="020B0604020202020204" pitchFamily="34" charset="0"/>
                <a:cs typeface="Arial" panose="020B0604020202020204" pitchFamily="34" charset="0"/>
              </a:rPr>
              <a:t>3D Ridiation Model 3D</a:t>
            </a:r>
            <a:r>
              <a:rPr lang="zh-CN" altLang="en-US" sz="1400" b="1" dirty="0">
                <a:solidFill>
                  <a:schemeClr val="accent6">
                    <a:lumMod val="75000"/>
                  </a:schemeClr>
                </a:solidFill>
                <a:latin typeface="Arial" panose="020B0604020202020204" pitchFamily="34" charset="0"/>
                <a:cs typeface="Arial" panose="020B0604020202020204" pitchFamily="34" charset="0"/>
              </a:rPr>
              <a:t>辐射模型</a:t>
            </a:r>
            <a:endParaRPr lang="zh-CN" altLang="en-US" sz="14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13" name="表格 12"/>
          <p:cNvGraphicFramePr/>
          <p:nvPr>
            <p:custDataLst>
              <p:tags r:id="rId4"/>
            </p:custDataLst>
          </p:nvPr>
        </p:nvGraphicFramePr>
        <p:xfrm>
          <a:off x="377825" y="4439283"/>
          <a:ext cx="6803390" cy="3937000"/>
        </p:xfrm>
        <a:graphic>
          <a:graphicData uri="http://schemas.openxmlformats.org/drawingml/2006/table">
            <a:tbl>
              <a:tblPr/>
              <a:tblGrid>
                <a:gridCol w="1583690"/>
                <a:gridCol w="1739900"/>
                <a:gridCol w="1739900"/>
                <a:gridCol w="1739900"/>
              </a:tblGrid>
              <a:tr h="722630">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Frequency(MHz)</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XOY-plane</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6350" cap="flat" cmpd="sng" algn="ctr">
                      <a:solidFill>
                        <a:srgbClr val="000000"/>
                      </a:solidFill>
                      <a:prstDash val="solid"/>
                      <a:round/>
                      <a:headEnd type="none" w="med" len="med"/>
                      <a:tailEnd type="none" w="med" len="med"/>
                    </a:lnL>
                    <a:lnR>
                      <a:noFill/>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XOZ-plane</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a:noFill/>
                    </a:lnL>
                    <a:lnR>
                      <a:noFill/>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noFill/>
                  </a:tcPr>
                </a:tc>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YOZ-plane</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noFill/>
                  </a:tcPr>
                </a:tc>
              </a:tr>
              <a:tr h="1607185">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868</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7937" marR="7937" marT="7937"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noFill/>
                  </a:tcPr>
                </a:tc>
                <a:tc>
                  <a:txBody>
                    <a:bodyPr/>
                    <a:lstStyle/>
                    <a:p>
                      <a:endParaRPr lang="zh-CN" dirty="0"/>
                    </a:p>
                  </a:txBody>
                  <a:tcPr marL="7937" marR="7937" marT="79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noFill/>
                  </a:tcPr>
                </a:tc>
                <a:tc>
                  <a:txBody>
                    <a:bodyPr/>
                    <a:lstStyle/>
                    <a:p>
                      <a:endParaRPr lang="zh-CN" dirty="0"/>
                    </a:p>
                  </a:txBody>
                  <a:tcPr marL="7937" marR="7937" marT="7937"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noFill/>
                  </a:tcPr>
                </a:tc>
              </a:tr>
              <a:tr h="1607185">
                <a:tc>
                  <a:txBody>
                    <a:bodyPr/>
                    <a:lstStyle/>
                    <a:p>
                      <a:pPr algn="ctr"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916</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7937" marR="7937" marT="7937"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noFill/>
                  </a:tcPr>
                </a:tc>
                <a:tc>
                  <a:txBody>
                    <a:bodyPr/>
                    <a:lstStyle/>
                    <a:p>
                      <a:endParaRPr lang="zh-CN"/>
                    </a:p>
                  </a:txBody>
                  <a:tcPr marL="7937" marR="7937" marT="793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noFill/>
                  </a:tcPr>
                </a:tc>
                <a:tc>
                  <a:txBody>
                    <a:bodyPr/>
                    <a:lstStyle/>
                    <a:p>
                      <a:endParaRPr lang="zh-CN" dirty="0"/>
                    </a:p>
                  </a:txBody>
                  <a:tcPr marL="7937" marR="7937" marT="7937"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noFill/>
                  </a:tcPr>
                </a:tc>
              </a:tr>
            </a:tbl>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766" y="2253379"/>
            <a:ext cx="1607525" cy="114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4389" y="2253379"/>
            <a:ext cx="1607525" cy="114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1987" y="2253379"/>
            <a:ext cx="1607525" cy="114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766" y="5345906"/>
            <a:ext cx="1523174" cy="11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9068" y="5345906"/>
            <a:ext cx="1523174" cy="11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9703" y="5345906"/>
            <a:ext cx="1523174" cy="11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9766" y="7007863"/>
            <a:ext cx="1523174" cy="11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9068" y="7007863"/>
            <a:ext cx="1523174" cy="11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49703" y="7007863"/>
            <a:ext cx="1523174" cy="11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graphicFrame>
        <p:nvGraphicFramePr>
          <p:cNvPr id="4" name="表格 3"/>
          <p:cNvGraphicFramePr/>
          <p:nvPr/>
        </p:nvGraphicFramePr>
        <p:xfrm>
          <a:off x="836613" y="2033905"/>
          <a:ext cx="5886450" cy="6071235"/>
        </p:xfrm>
        <a:graphic>
          <a:graphicData uri="http://schemas.openxmlformats.org/drawingml/2006/table">
            <a:tbl>
              <a:tblPr/>
              <a:tblGrid>
                <a:gridCol w="1183640"/>
                <a:gridCol w="1959610"/>
                <a:gridCol w="914400"/>
                <a:gridCol w="857250"/>
                <a:gridCol w="971550"/>
              </a:tblGrid>
              <a:tr h="427990">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版本号</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Version</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变更记录</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Record of change</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拟制</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Made</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批</a:t>
                      </a:r>
                      <a:r>
                        <a:rPr lang="zh-CN" altLang="en-US" sz="1400" b="1" dirty="0">
                          <a:solidFill>
                            <a:schemeClr val="accent6">
                              <a:lumMod val="75000"/>
                            </a:schemeClr>
                          </a:solidFill>
                          <a:latin typeface="Arial" panose="020B0604020202020204" pitchFamily="34" charset="0"/>
                          <a:cs typeface="Arial" panose="020B0604020202020204" pitchFamily="34" charset="0"/>
                        </a:rPr>
                        <a:t>准</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Approve</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日期</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Date</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V1</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首次发行</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zh-CN" altLang="en-US" sz="1400" b="1" dirty="0">
                          <a:solidFill>
                            <a:schemeClr val="accent6">
                              <a:lumMod val="75000"/>
                            </a:schemeClr>
                          </a:solidFill>
                          <a:latin typeface="Arial" panose="020B0604020202020204" pitchFamily="34" charset="0"/>
                          <a:cs typeface="Arial" panose="020B0604020202020204" pitchFamily="34" charset="0"/>
                        </a:rPr>
                        <a:t>林嵩皓</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刘伟</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2025.08.05</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990">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990">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990">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355">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427990">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algn="ctr"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939800">
                <a:tc gridSpan="5">
                  <a:txBody>
                    <a:bodyPr/>
                    <a:lstStyle/>
                    <a:p>
                      <a:pPr algn="l"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备注：</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l" defTabSz="457200">
                        <a:lnSpc>
                          <a:spcPct val="100000"/>
                        </a:lnSpc>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1、更改产品指标时，版本号需更换（V1 换为 V2、V3……）；</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a:p>
                      <a:pPr algn="l" defTabSz="457200">
                        <a:lnSpc>
                          <a:spcPct val="100000"/>
                        </a:lnSpc>
                        <a:buClrTx/>
                        <a:buSzTx/>
                        <a:buFontTx/>
                      </a:pPr>
                      <a:endParaRPr lang="en-US" altLang="zh-CN" sz="1400" b="1" dirty="0">
                        <a:solidFill>
                          <a:schemeClr val="accent6">
                            <a:lumMod val="75000"/>
                          </a:schemeClr>
                        </a:solidFill>
                        <a:latin typeface="Arial" panose="020B0604020202020204" pitchFamily="34" charset="0"/>
                        <a:cs typeface="Arial" panose="020B0604020202020204" pitchFamily="34" charset="0"/>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bl>
          </a:graphicData>
        </a:graphic>
      </p:graphicFrame>
      <p:sp>
        <p:nvSpPr>
          <p:cNvPr id="5" name="文本框 4"/>
          <p:cNvSpPr txBox="1"/>
          <p:nvPr/>
        </p:nvSpPr>
        <p:spPr>
          <a:xfrm>
            <a:off x="635" y="775335"/>
            <a:ext cx="7559040" cy="583565"/>
          </a:xfrm>
          <a:prstGeom prst="rect">
            <a:avLst/>
          </a:prstGeom>
        </p:spPr>
        <p:txBody>
          <a:bodyPr wrap="square">
            <a:spAutoFit/>
          </a:bodyPr>
          <a:lstStyle/>
          <a:p>
            <a:pPr algn="ctr" defTabSz="457200">
              <a:buClrTx/>
              <a:buSzTx/>
              <a:buFontTx/>
            </a:pPr>
            <a:r>
              <a:rPr lang="en-US" altLang="zh-CN" sz="1600" b="1" dirty="0">
                <a:solidFill>
                  <a:schemeClr val="accent6">
                    <a:lumMod val="75000"/>
                  </a:schemeClr>
                </a:solidFill>
                <a:latin typeface="Arial" panose="020B0604020202020204" pitchFamily="34" charset="0"/>
                <a:cs typeface="Arial" panose="020B0604020202020204" pitchFamily="34" charset="0"/>
                <a:sym typeface="+mn-ea"/>
              </a:rPr>
              <a:t>版本更改记录</a:t>
            </a:r>
            <a:endParaRPr lang="en-US" altLang="zh-CN" sz="1600" b="1" dirty="0">
              <a:solidFill>
                <a:schemeClr val="accent6">
                  <a:lumMod val="75000"/>
                </a:schemeClr>
              </a:solidFill>
              <a:latin typeface="Arial" panose="020B0604020202020204" pitchFamily="34" charset="0"/>
              <a:cs typeface="Arial" panose="020B0604020202020204" pitchFamily="34" charset="0"/>
              <a:sym typeface="+mn-ea"/>
            </a:endParaRPr>
          </a:p>
          <a:p>
            <a:pPr algn="ctr" defTabSz="457200">
              <a:buClrTx/>
              <a:buSzTx/>
              <a:buFontTx/>
            </a:pPr>
            <a:r>
              <a:rPr lang="en-US" altLang="zh-CN" sz="1600" b="1" dirty="0">
                <a:solidFill>
                  <a:schemeClr val="accent6">
                    <a:lumMod val="75000"/>
                  </a:schemeClr>
                </a:solidFill>
                <a:latin typeface="Arial" panose="020B0604020202020204" pitchFamily="34" charset="0"/>
                <a:cs typeface="Arial" panose="020B0604020202020204" pitchFamily="34" charset="0"/>
                <a:sym typeface="+mn-ea"/>
              </a:rPr>
              <a:t>Revise Record </a:t>
            </a:r>
            <a:endParaRPr lang="en-US" altLang="zh-CN" sz="1600">
              <a:latin typeface="Times New Roman" panose="02020603050405020304"/>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graphicFrame>
        <p:nvGraphicFramePr>
          <p:cNvPr id="5" name="表格 4"/>
          <p:cNvGraphicFramePr/>
          <p:nvPr>
            <p:custDataLst>
              <p:tags r:id="rId1"/>
            </p:custDataLst>
          </p:nvPr>
        </p:nvGraphicFramePr>
        <p:xfrm>
          <a:off x="497205" y="992505"/>
          <a:ext cx="6639560" cy="6847205"/>
        </p:xfrm>
        <a:graphic>
          <a:graphicData uri="http://schemas.openxmlformats.org/drawingml/2006/table">
            <a:tbl>
              <a:tblPr/>
              <a:tblGrid>
                <a:gridCol w="794385"/>
                <a:gridCol w="1097280"/>
                <a:gridCol w="4747895"/>
              </a:tblGrid>
              <a:tr h="735330">
                <a:tc gridSpan="3">
                  <a:txBody>
                    <a:bodyPr/>
                    <a:lstStyle/>
                    <a:p>
                      <a:pPr algn="ctr" fontAlgn="ctr"/>
                      <a:r>
                        <a:rPr lang="zh-CN" altLang="zh-CN" sz="3600" b="1">
                          <a:ln>
                            <a:solidFill>
                              <a:schemeClr val="accent6"/>
                            </a:solidFill>
                          </a:ln>
                          <a:solidFill>
                            <a:schemeClr val="accent6"/>
                          </a:solidFill>
                          <a:latin typeface="宋体" panose="02010600030101010101" pitchFamily="2" charset="-122"/>
                          <a:ea typeface="宋体" panose="02010600030101010101" pitchFamily="2" charset="-122"/>
                        </a:rPr>
                        <a:t>目录</a:t>
                      </a:r>
                      <a:endParaRPr lang="zh-CN" altLang="zh-CN" sz="3600" b="1" i="0">
                        <a:ln>
                          <a:solidFill>
                            <a:schemeClr val="accent6"/>
                          </a:solidFill>
                        </a:ln>
                        <a:solidFill>
                          <a:schemeClr val="accent6"/>
                        </a:solidFill>
                        <a:latin typeface="宋体" panose="02010600030101010101" pitchFamily="2" charset="-122"/>
                        <a:ea typeface="宋体" panose="02010600030101010101" pitchFamily="2" charset="-122"/>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hMerge="1">
                  <a:tcPr marL="7937" marR="7937" marT="793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hMerge="1">
                  <a:tcPr marL="7937" marR="7937" marT="7937" anchor="ctr">
                    <a:lnL w="6350" cap="flat" cmpd="sng">
                      <a:solidFill>
                        <a:srgbClr val="000000"/>
                      </a:solidFill>
                      <a:prstDash val="solid"/>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624205">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Revise Record 版本更改记录</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553085">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1</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2D Drawing &amp; Product Picture 2D图纸以及实物照片</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1965">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2</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Antenna Specification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天线规格 </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3870">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2.1</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Electrical Specification</a:t>
                      </a:r>
                      <a:r>
                        <a:rPr lang="en-US" altLang="zh-CN" sz="1400" b="1" i="0" dirty="0">
                          <a:solidFill>
                            <a:schemeClr val="accent6">
                              <a:lumMod val="75000"/>
                            </a:schemeClr>
                          </a:solidFill>
                          <a:latin typeface="Arial" panose="020B0604020202020204" pitchFamily="34" charset="0"/>
                          <a:cs typeface="Arial" panose="020B0604020202020204" pitchFamily="34" charset="0"/>
                        </a:rPr>
                        <a:t> 电气规格</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1330">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2.2</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Mechanical Parameter 机械参数</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1965">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2.3</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Environment Specification 环境规格</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2600">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3</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Passive Test Data 无源测试数据</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594360">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3.1</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VSWR / Smith chart /  Return loss </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p>
                      <a:pPr algn="l"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驻波比/史密斯圆图/回波损耗</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1965">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3.2</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dirty="0">
                          <a:solidFill>
                            <a:schemeClr val="accent6">
                              <a:lumMod val="75000"/>
                            </a:schemeClr>
                          </a:solidFill>
                          <a:latin typeface="Arial" panose="020B0604020202020204" pitchFamily="34" charset="0"/>
                          <a:ea typeface="华文宋体" panose="02010600040101010101" charset="-122"/>
                          <a:cs typeface="华文宋体" panose="02010600040101010101" charset="-122"/>
                          <a:sym typeface="+mn-ea"/>
                        </a:rPr>
                        <a:t>Test System 测试系统</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3235">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3.3</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Efficiency &amp; Gain 效率&amp;增益</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1965">
                <a:tc>
                  <a:txBody>
                    <a:bodyPr/>
                    <a:lstStyle/>
                    <a:p>
                      <a:pPr algn="ctr" defTabSz="457200">
                        <a:buClrTx/>
                        <a:buSzTx/>
                        <a:buFontTx/>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3.4</a:t>
                      </a:r>
                      <a:endParaRPr lang="en-US" altLang="zh-CN" sz="1400" b="1" i="0" dirty="0">
                        <a:solidFill>
                          <a:schemeClr val="accent6">
                            <a:lumMod val="75000"/>
                          </a:schemeClr>
                        </a:solidFill>
                        <a:latin typeface="Arial" panose="020B0604020202020204" pitchFamily="34" charset="0"/>
                        <a:cs typeface="Arial" panose="020B0604020202020204" pitchFamily="34" charset="0"/>
                        <a:sym typeface="+mn-ea"/>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2D Radiation Model - 2D 辐射模型</a:t>
                      </a:r>
                      <a:endParaRPr lang="en-US" altLang="zh-CN" sz="1400" b="1" i="0" dirty="0">
                        <a:solidFill>
                          <a:schemeClr val="accent6">
                            <a:lumMod val="75000"/>
                          </a:schemeClr>
                        </a:solidFill>
                        <a:latin typeface="Arial" panose="020B0604020202020204" pitchFamily="34" charset="0"/>
                        <a:cs typeface="Arial" panose="020B0604020202020204" pitchFamily="34" charset="0"/>
                        <a:sym typeface="+mn-ea"/>
                      </a:endParaRPr>
                    </a:p>
                  </a:txBody>
                  <a:tcPr marL="7937" marR="7937" marT="7937" anchor="ctr">
                    <a:lnL w="12700" cap="flat" cmpd="sng">
                      <a:solidFill>
                        <a:schemeClr val="tx1"/>
                      </a:solidFill>
                      <a:prstDash val="sysDot"/>
                      <a:headEnd type="none" w="med" len="med"/>
                      <a:tailEnd type="none" w="med" len="med"/>
                    </a:lnL>
                    <a:lnR w="12700" cap="flat" cmpd="sng">
                      <a:solidFill>
                        <a:schemeClr val="tx1"/>
                      </a:solidFill>
                      <a:prstDash val="sysDot"/>
                      <a:headEnd type="none" w="med" len="med"/>
                      <a:tailEnd type="none" w="med" len="med"/>
                    </a:lnR>
                    <a:lnT w="12700" cap="flat" cmpd="sng">
                      <a:solidFill>
                        <a:schemeClr val="tx1"/>
                      </a:solidFill>
                      <a:prstDash val="sysDot"/>
                      <a:headEnd type="none" w="med" len="med"/>
                      <a:tailEnd type="none" w="med" len="med"/>
                    </a:lnT>
                    <a:lnB w="12700" cap="flat" cmpd="sng">
                      <a:solidFill>
                        <a:schemeClr val="tx1"/>
                      </a:solidFill>
                      <a:prstDash val="sysDot"/>
                      <a:headEnd type="none" w="med" len="med"/>
                      <a:tailEnd type="none" w="med" len="med"/>
                    </a:lnB>
                    <a:noFill/>
                  </a:tcPr>
                </a:tc>
              </a:tr>
              <a:tr h="481330">
                <a:tc>
                  <a:txBody>
                    <a:bodyPr/>
                    <a:lstStyle/>
                    <a:p>
                      <a:pPr algn="ctr" defTabSz="457200">
                        <a:buClrTx/>
                        <a:buSzTx/>
                        <a:buFontTx/>
                        <a:buNone/>
                      </a:pP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chemeClr val="tx1"/>
                      </a:solidFill>
                      <a:prstDash val="sysDot"/>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solidFill>
                        <a:schemeClr val="tx1"/>
                      </a:solidFill>
                      <a:prstDash val="sysDot"/>
                      <a:headEnd type="none" w="med" len="med"/>
                      <a:tailEnd type="none" w="med" len="med"/>
                    </a:lnB>
                    <a:noFill/>
                  </a:tcPr>
                </a:tc>
                <a:tc>
                  <a:txBody>
                    <a:bodyPr/>
                    <a:lstStyle/>
                    <a:p>
                      <a:pPr algn="ctr"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3.5</a:t>
                      </a:r>
                      <a:endParaRPr lang="en-US" altLang="zh-CN" sz="1400" b="1" i="0" dirty="0">
                        <a:solidFill>
                          <a:schemeClr val="accent6">
                            <a:lumMod val="75000"/>
                          </a:schemeClr>
                        </a:solidFill>
                        <a:latin typeface="Arial" panose="020B0604020202020204" pitchFamily="34" charset="0"/>
                        <a:cs typeface="Arial" panose="020B0604020202020204" pitchFamily="34" charset="0"/>
                        <a:sym typeface="+mn-ea"/>
                      </a:endParaRPr>
                    </a:p>
                  </a:txBody>
                  <a:tcPr marL="7937" marR="7937" marT="793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solidFill>
                        <a:schemeClr val="tx1"/>
                      </a:solidFill>
                      <a:prstDash val="sysDot"/>
                      <a:headEnd type="none" w="med" len="med"/>
                      <a:tailEnd type="none" w="med" len="med"/>
                    </a:lnB>
                    <a:noFill/>
                  </a:tcPr>
                </a:tc>
                <a:tc>
                  <a:txBody>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3D Radiation Model - 3D 辐射模型</a:t>
                      </a:r>
                      <a:endParaRPr lang="en-US" altLang="zh-CN" sz="1400" b="1" i="0" dirty="0">
                        <a:solidFill>
                          <a:schemeClr val="accent6">
                            <a:lumMod val="75000"/>
                          </a:schemeClr>
                        </a:solidFill>
                        <a:latin typeface="Arial" panose="020B0604020202020204" pitchFamily="34" charset="0"/>
                        <a:cs typeface="Arial" panose="020B0604020202020204" pitchFamily="34" charset="0"/>
                        <a:sym typeface="+mn-ea"/>
                      </a:endParaRPr>
                    </a:p>
                  </a:txBody>
                  <a:tcPr marL="7937" marR="7937" marT="7937" anchor="ctr">
                    <a:lnL w="12700" cap="flat" cmpd="sng" algn="ctr">
                      <a:solidFill>
                        <a:schemeClr val="tx1"/>
                      </a:solidFill>
                      <a:prstDash val="sysDot"/>
                      <a:round/>
                      <a:headEnd type="none" w="med" len="med"/>
                      <a:tailEnd type="none" w="med" len="med"/>
                    </a:lnL>
                    <a:lnR w="12700" cap="flat" cmpd="sng">
                      <a:solidFill>
                        <a:schemeClr val="tx1"/>
                      </a:solidFill>
                      <a:prstDash val="sysDot"/>
                      <a:headEnd type="none" w="med" len="med"/>
                      <a:tailEnd type="none" w="med" len="med"/>
                    </a:lnR>
                    <a:lnT w="12700" cap="flat" cmpd="sng" algn="ctr">
                      <a:solidFill>
                        <a:schemeClr val="tx1"/>
                      </a:solidFill>
                      <a:prstDash val="sysDot"/>
                      <a:round/>
                      <a:headEnd type="none" w="med" len="med"/>
                      <a:tailEnd type="none" w="med" len="med"/>
                    </a:lnT>
                    <a:lnB w="12700" cap="flat" cmpd="sng">
                      <a:solidFill>
                        <a:schemeClr val="tx1"/>
                      </a:solidFill>
                      <a:prstDash val="sysDot"/>
                      <a:headEnd type="none" w="med" len="med"/>
                      <a:tailEnd type="none" w="med" len="med"/>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rot="5400000">
            <a:off x="-598805" y="2143125"/>
            <a:ext cx="8650605" cy="6628130"/>
          </a:xfrm>
          <a:prstGeom prst="rect">
            <a:avLst/>
          </a:prstGeom>
        </p:spPr>
      </p:pic>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5" name="文本框 4"/>
          <p:cNvSpPr txBox="1"/>
          <p:nvPr/>
        </p:nvSpPr>
        <p:spPr>
          <a:xfrm>
            <a:off x="412115" y="709930"/>
            <a:ext cx="5068570" cy="306705"/>
          </a:xfrm>
          <a:prstGeom prst="rect">
            <a:avLst/>
          </a:prstGeom>
          <a:noFill/>
        </p:spPr>
        <p:txBody>
          <a:bodyPr wrap="square" rtlCol="0" anchor="t">
            <a:spAutoFit/>
          </a:bodyPr>
          <a:lstStyle/>
          <a:p>
            <a:pPr algn="l">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1.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2D Drawing &amp; Product Picture 2D图纸以及实物照片</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sp>
        <p:nvSpPr>
          <p:cNvPr id="18" name="页脚占位符 17"/>
          <p:cNvSpPr>
            <a:spLocks noGrp="1"/>
          </p:cNvSpPr>
          <p:nvPr>
            <p:ph type="ftr" sz="quarter" idx="3"/>
            <p:custDataLst>
              <p:tags r:id="rId2"/>
            </p:custDataLst>
          </p:nvPr>
        </p:nvSpPr>
        <p:spPr>
          <a:xfrm>
            <a:off x="245573" y="9910485"/>
            <a:ext cx="2153332" cy="349514"/>
          </a:xfrm>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sp>
        <p:nvSpPr>
          <p:cNvPr id="3" name="Rectangle 2"/>
          <p:cNvSpPr>
            <a:spLocks noChangeArrowheads="1"/>
          </p:cNvSpPr>
          <p:nvPr/>
        </p:nvSpPr>
        <p:spPr bwMode="auto">
          <a:xfrm>
            <a:off x="766762" y="67411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3"/>
          <a:stretch>
            <a:fillRect/>
          </a:stretch>
        </p:blipFill>
        <p:spPr>
          <a:xfrm>
            <a:off x="5586851" y="709930"/>
            <a:ext cx="1453096" cy="6306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5" name="文本框 4"/>
          <p:cNvSpPr txBox="1"/>
          <p:nvPr/>
        </p:nvSpPr>
        <p:spPr>
          <a:xfrm>
            <a:off x="412115" y="709930"/>
            <a:ext cx="5068570" cy="306705"/>
          </a:xfrm>
          <a:prstGeom prst="rect">
            <a:avLst/>
          </a:prstGeom>
          <a:noFill/>
        </p:spPr>
        <p:txBody>
          <a:bodyPr wrap="square" rtlCol="0" anchor="t">
            <a:spAutoFit/>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2.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Antenna Specification 天线规格 </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sp>
        <p:nvSpPr>
          <p:cNvPr id="18" name="页脚占位符 17"/>
          <p:cNvSpPr>
            <a:spLocks noGrp="1"/>
          </p:cNvSpPr>
          <p:nvPr>
            <p:ph type="ftr" sz="quarter" idx="3"/>
            <p:custDataLst>
              <p:tags r:id="rId1"/>
            </p:custDataLst>
          </p:nvPr>
        </p:nvSpPr>
        <p:spPr>
          <a:xfrm>
            <a:off x="245573" y="9910485"/>
            <a:ext cx="2153332" cy="349514"/>
          </a:xfrm>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sp>
        <p:nvSpPr>
          <p:cNvPr id="6" name="文本框 5"/>
          <p:cNvSpPr txBox="1"/>
          <p:nvPr/>
        </p:nvSpPr>
        <p:spPr>
          <a:xfrm>
            <a:off x="412115" y="1143635"/>
            <a:ext cx="5068570" cy="306705"/>
          </a:xfrm>
          <a:prstGeom prst="rect">
            <a:avLst/>
          </a:prstGeom>
          <a:noFill/>
        </p:spPr>
        <p:txBody>
          <a:bodyPr wrap="square" rtlCol="0" anchor="t">
            <a:spAutoFit/>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2.1.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Electrical Specification 电气参数</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9" name="表格 8"/>
          <p:cNvGraphicFramePr/>
          <p:nvPr>
            <p:custDataLst>
              <p:tags r:id="rId2"/>
            </p:custDataLst>
          </p:nvPr>
        </p:nvGraphicFramePr>
        <p:xfrm>
          <a:off x="661670" y="1644015"/>
          <a:ext cx="6281420" cy="5571490"/>
        </p:xfrm>
        <a:graphic>
          <a:graphicData uri="http://schemas.openxmlformats.org/drawingml/2006/table">
            <a:tbl>
              <a:tblPr/>
              <a:tblGrid>
                <a:gridCol w="2991485"/>
                <a:gridCol w="3289935"/>
              </a:tblGrid>
              <a:tr h="400685">
                <a:tc gridSpan="2">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Electrical Specification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电气参数</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01040">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频率范围 Operation Frequency (MHz)</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860-920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574040">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输入阻抗 Impedance (Ohms)</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50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09600">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驻波比 VSWR</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860-920≤ 2.0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73735">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效率 Efficiency (%)</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860-920</a:t>
                      </a:r>
                      <a:r>
                        <a:rPr lang="zh-CN" altLang="en-US" sz="1200" b="1" i="0" dirty="0">
                          <a:solidFill>
                            <a:schemeClr val="accent6">
                              <a:lumMod val="75000"/>
                            </a:schemeClr>
                          </a:solidFill>
                          <a:latin typeface="Arial" panose="020B0604020202020204" pitchFamily="34" charset="0"/>
                          <a:cs typeface="Arial" panose="020B0604020202020204" pitchFamily="34" charset="0"/>
                        </a:rPr>
                        <a:t>：</a:t>
                      </a:r>
                      <a:r>
                        <a:rPr lang="en-US" altLang="zh-CN" sz="1200" b="1" i="0" dirty="0">
                          <a:solidFill>
                            <a:schemeClr val="accent6">
                              <a:lumMod val="75000"/>
                            </a:schemeClr>
                          </a:solidFill>
                          <a:latin typeface="Arial" panose="020B0604020202020204" pitchFamily="34" charset="0"/>
                          <a:cs typeface="Arial" panose="020B0604020202020204" pitchFamily="34" charset="0"/>
                        </a:rPr>
                        <a:t>48.12</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727710">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峰值增益 Peak Gain (dBi)</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860-920</a:t>
                      </a:r>
                      <a:r>
                        <a:rPr lang="zh-CN" altLang="en-US" sz="1200" b="1" i="0" dirty="0">
                          <a:solidFill>
                            <a:schemeClr val="accent6">
                              <a:lumMod val="75000"/>
                            </a:schemeClr>
                          </a:solidFill>
                          <a:latin typeface="Arial" panose="020B0604020202020204" pitchFamily="34" charset="0"/>
                          <a:cs typeface="Arial" panose="020B0604020202020204" pitchFamily="34" charset="0"/>
                        </a:rPr>
                        <a:t>：</a:t>
                      </a:r>
                      <a:r>
                        <a:rPr lang="en-US" altLang="zh-CN" sz="1200" b="1" i="0" dirty="0">
                          <a:solidFill>
                            <a:schemeClr val="accent6">
                              <a:lumMod val="75000"/>
                            </a:schemeClr>
                          </a:solidFill>
                          <a:latin typeface="Arial" panose="020B0604020202020204" pitchFamily="34" charset="0"/>
                          <a:cs typeface="Arial" panose="020B0604020202020204" pitchFamily="34" charset="0"/>
                        </a:rPr>
                        <a:t>3.01</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579120">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辐射方向 Radiation Properties</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Omnidirectional 全向</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41985">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极化方式 Polarization</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AU" altLang="zh-CN" sz="1200" b="1" i="0" kern="1200" dirty="0">
                          <a:solidFill>
                            <a:schemeClr val="accent6">
                              <a:lumMod val="75000"/>
                            </a:schemeClr>
                          </a:solidFill>
                          <a:latin typeface="Arial" panose="020B0604020202020204" pitchFamily="34" charset="0"/>
                          <a:ea typeface="+mn-ea"/>
                          <a:cs typeface="Arial" panose="020B0604020202020204" pitchFamily="34" charset="0"/>
                        </a:rPr>
                        <a:t>Vertical Polarization </a:t>
                      </a:r>
                      <a:r>
                        <a:rPr lang="en-US" altLang="zh-CN" sz="1200" b="1" i="0" kern="1200" dirty="0" err="1">
                          <a:solidFill>
                            <a:schemeClr val="accent6">
                              <a:lumMod val="75000"/>
                            </a:schemeClr>
                          </a:solidFill>
                          <a:latin typeface="Arial" panose="020B0604020202020204" pitchFamily="34" charset="0"/>
                          <a:ea typeface="+mn-ea"/>
                          <a:cs typeface="Arial" panose="020B0604020202020204" pitchFamily="34" charset="0"/>
                        </a:rPr>
                        <a:t>垂直极化</a:t>
                      </a:r>
                      <a:endParaRPr lang="en-US" altLang="zh-CN" sz="12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63575">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功率容量 Max input Power (Watts)</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50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5" name="文本框 4"/>
          <p:cNvSpPr txBox="1"/>
          <p:nvPr/>
        </p:nvSpPr>
        <p:spPr>
          <a:xfrm>
            <a:off x="412115" y="709930"/>
            <a:ext cx="5068570" cy="306705"/>
          </a:xfrm>
          <a:prstGeom prst="rect">
            <a:avLst/>
          </a:prstGeom>
          <a:noFill/>
        </p:spPr>
        <p:txBody>
          <a:bodyPr wrap="square" rtlCol="0" anchor="t">
            <a:spAutoFit/>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2.2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Mechanical Parameter 机械参数</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sp>
        <p:nvSpPr>
          <p:cNvPr id="18" name="页脚占位符 17"/>
          <p:cNvSpPr>
            <a:spLocks noGrp="1"/>
          </p:cNvSpPr>
          <p:nvPr>
            <p:ph type="ftr" sz="quarter" idx="3"/>
            <p:custDataLst>
              <p:tags r:id="rId1"/>
            </p:custDataLst>
          </p:nvPr>
        </p:nvSpPr>
        <p:spPr>
          <a:xfrm>
            <a:off x="245573" y="9910485"/>
            <a:ext cx="2153332" cy="349514"/>
          </a:xfrm>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graphicFrame>
        <p:nvGraphicFramePr>
          <p:cNvPr id="9" name="表格 8"/>
          <p:cNvGraphicFramePr/>
          <p:nvPr>
            <p:custDataLst>
              <p:tags r:id="rId2"/>
            </p:custDataLst>
          </p:nvPr>
        </p:nvGraphicFramePr>
        <p:xfrm>
          <a:off x="661670" y="1228725"/>
          <a:ext cx="6377940" cy="2227580"/>
        </p:xfrm>
        <a:graphic>
          <a:graphicData uri="http://schemas.openxmlformats.org/drawingml/2006/table">
            <a:tbl>
              <a:tblPr/>
              <a:tblGrid>
                <a:gridCol w="3037205"/>
                <a:gridCol w="3340735"/>
              </a:tblGrid>
              <a:tr h="360680">
                <a:tc gridSpan="2">
                  <a:txBody>
                    <a:bodyPr/>
                    <a:lstStyle/>
                    <a:p>
                      <a:pPr algn="ctr"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Mechanical Parameter 机械参数</a:t>
                      </a:r>
                      <a:endParaRPr lang="en-US" altLang="zh-CN" sz="1400" b="1" i="0" dirty="0">
                        <a:solidFill>
                          <a:schemeClr val="accent6">
                            <a:lumMod val="75000"/>
                          </a:schemeClr>
                        </a:solidFill>
                        <a:latin typeface="Arial" panose="020B0604020202020204" pitchFamily="34" charset="0"/>
                        <a:cs typeface="Arial" panose="020B0604020202020204" pitchFamily="34" charset="0"/>
                        <a:sym typeface="+mn-ea"/>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0540">
                <a:tc>
                  <a:txBody>
                    <a:bodyPr/>
                    <a:lstStyle/>
                    <a:p>
                      <a:pPr algn="l" defTabSz="457200">
                        <a:buClrTx/>
                        <a:buSzTx/>
                        <a:buFontTx/>
                        <a:buNone/>
                      </a:pPr>
                      <a:r>
                        <a:rPr lang="en-US" altLang="zh-CN" sz="1200" b="1" i="0" dirty="0">
                          <a:solidFill>
                            <a:schemeClr val="accent6">
                              <a:lumMod val="75000"/>
                            </a:schemeClr>
                          </a:solidFill>
                          <a:latin typeface="Arial" panose="020B0604020202020204" pitchFamily="34" charset="0"/>
                          <a:cs typeface="Arial" panose="020B0604020202020204" pitchFamily="34" charset="0"/>
                        </a:rPr>
                        <a:t>Structure Type </a:t>
                      </a:r>
                      <a:r>
                        <a:rPr lang="zh-CN" altLang="en-US" sz="1200" b="1" i="0" dirty="0">
                          <a:solidFill>
                            <a:schemeClr val="accent6">
                              <a:lumMod val="75000"/>
                            </a:schemeClr>
                          </a:solidFill>
                          <a:latin typeface="Arial" panose="020B0604020202020204" pitchFamily="34" charset="0"/>
                          <a:cs typeface="Arial" panose="020B0604020202020204" pitchFamily="34" charset="0"/>
                        </a:rPr>
                        <a:t>结构方式</a:t>
                      </a:r>
                      <a:endParaRPr lang="zh-CN" altLang="en-US"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buNone/>
                      </a:pPr>
                      <a:r>
                        <a:rPr lang="zh-CN" altLang="en-US" sz="1200" b="1" i="0" dirty="0">
                          <a:solidFill>
                            <a:schemeClr val="accent6">
                              <a:lumMod val="75000"/>
                            </a:schemeClr>
                          </a:solidFill>
                          <a:latin typeface="Arial" panose="020B0604020202020204" pitchFamily="34" charset="0"/>
                          <a:cs typeface="Arial" panose="020B0604020202020204" pitchFamily="34" charset="0"/>
                        </a:rPr>
                        <a:t>弹簧天线</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510540">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Dimension </a:t>
                      </a:r>
                      <a:r>
                        <a:rPr lang="zh-CN" altLang="en-US" sz="1200" b="1" i="0" dirty="0">
                          <a:solidFill>
                            <a:schemeClr val="accent6">
                              <a:lumMod val="75000"/>
                            </a:schemeClr>
                          </a:solidFill>
                          <a:latin typeface="Arial" panose="020B0604020202020204" pitchFamily="34" charset="0"/>
                          <a:cs typeface="Arial" panose="020B0604020202020204" pitchFamily="34" charset="0"/>
                        </a:rPr>
                        <a:t>尺寸</a:t>
                      </a:r>
                      <a:endParaRPr lang="zh-CN" altLang="en-US"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L75, 30, 46MM</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414655">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Material </a:t>
                      </a:r>
                      <a:r>
                        <a:rPr lang="zh-CN" altLang="en-US" sz="1200" b="1" i="0" dirty="0">
                          <a:solidFill>
                            <a:schemeClr val="accent6">
                              <a:lumMod val="75000"/>
                            </a:schemeClr>
                          </a:solidFill>
                          <a:latin typeface="Arial" panose="020B0604020202020204" pitchFamily="34" charset="0"/>
                          <a:cs typeface="Arial" panose="020B0604020202020204" pitchFamily="34" charset="0"/>
                        </a:rPr>
                        <a:t>材料</a:t>
                      </a:r>
                      <a:endParaRPr lang="zh-CN" altLang="en-US"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zh-CN" altLang="en-US" sz="1200" b="1" i="0" dirty="0">
                          <a:solidFill>
                            <a:schemeClr val="accent6">
                              <a:lumMod val="75000"/>
                            </a:schemeClr>
                          </a:solidFill>
                          <a:latin typeface="Arial" panose="020B0604020202020204" pitchFamily="34" charset="0"/>
                          <a:cs typeface="Arial" panose="020B0604020202020204" pitchFamily="34" charset="0"/>
                        </a:rPr>
                        <a:t>碳钢</a:t>
                      </a:r>
                      <a:r>
                        <a:rPr lang="zh-CN" altLang="en-US" sz="1200" b="1" i="0" dirty="0">
                          <a:solidFill>
                            <a:schemeClr val="accent6">
                              <a:lumMod val="75000"/>
                            </a:schemeClr>
                          </a:solidFill>
                          <a:latin typeface="Arial" panose="020B0604020202020204" pitchFamily="34" charset="0"/>
                          <a:cs typeface="Arial" panose="020B0604020202020204" pitchFamily="34" charset="0"/>
                        </a:rPr>
                        <a:t>镀镍</a:t>
                      </a:r>
                      <a:endParaRPr lang="zh-CN" altLang="en-US"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431165">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Salt Spray 盐雾测试</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i="0" dirty="0">
                          <a:solidFill>
                            <a:schemeClr val="accent6">
                              <a:lumMod val="75000"/>
                            </a:schemeClr>
                          </a:solidFill>
                          <a:latin typeface="Arial" panose="020B0604020202020204" pitchFamily="34" charset="0"/>
                          <a:cs typeface="Arial" panose="020B0604020202020204" pitchFamily="34" charset="0"/>
                        </a:rPr>
                        <a:t>48H</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
        <p:nvSpPr>
          <p:cNvPr id="3" name="文本框 2"/>
          <p:cNvSpPr txBox="1"/>
          <p:nvPr/>
        </p:nvSpPr>
        <p:spPr>
          <a:xfrm>
            <a:off x="412115" y="4122420"/>
            <a:ext cx="5068570" cy="306705"/>
          </a:xfrm>
          <a:prstGeom prst="rect">
            <a:avLst/>
          </a:prstGeom>
          <a:noFill/>
        </p:spPr>
        <p:txBody>
          <a:bodyPr wrap="square" rtlCol="0" anchor="t">
            <a:spAutoFit/>
          </a:bodyPr>
          <a:lstStyle/>
          <a:p>
            <a:pPr algn="l"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2.3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Environment Specification 环境规格</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表格 3"/>
          <p:cNvGraphicFramePr/>
          <p:nvPr>
            <p:custDataLst>
              <p:tags r:id="rId3"/>
            </p:custDataLst>
          </p:nvPr>
        </p:nvGraphicFramePr>
        <p:xfrm>
          <a:off x="661670" y="4641215"/>
          <a:ext cx="6377940" cy="1381760"/>
        </p:xfrm>
        <a:graphic>
          <a:graphicData uri="http://schemas.openxmlformats.org/drawingml/2006/table">
            <a:tbl>
              <a:tblPr/>
              <a:tblGrid>
                <a:gridCol w="3037205"/>
                <a:gridCol w="3340735"/>
              </a:tblGrid>
              <a:tr h="360680">
                <a:tc gridSpan="2">
                  <a:txBody>
                    <a:bodyPr/>
                    <a:lstStyle/>
                    <a:p>
                      <a:pPr algn="ctr" defTabSz="457200">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Environment Specification 环境规格</a:t>
                      </a:r>
                      <a:endParaRPr lang="en-US" altLang="zh-CN" sz="1400" b="1" i="0" dirty="0">
                        <a:solidFill>
                          <a:schemeClr val="accent6">
                            <a:lumMod val="75000"/>
                          </a:schemeClr>
                        </a:solidFill>
                        <a:latin typeface="Arial" panose="020B0604020202020204" pitchFamily="34" charset="0"/>
                        <a:cs typeface="Arial" panose="020B0604020202020204" pitchFamily="34" charset="0"/>
                        <a:sym typeface="+mn-ea"/>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0540">
                <a:tc>
                  <a:txBody>
                    <a:bodyPr/>
                    <a:lstStyle/>
                    <a:p>
                      <a:pPr algn="l" defTabSz="457200">
                        <a:buClrTx/>
                        <a:buSzTx/>
                        <a:buFontTx/>
                        <a:buNone/>
                      </a:pPr>
                      <a:r>
                        <a:rPr sz="1200" b="1" i="0" dirty="0">
                          <a:solidFill>
                            <a:schemeClr val="accent6">
                              <a:lumMod val="75000"/>
                            </a:schemeClr>
                          </a:solidFill>
                          <a:latin typeface="Arial" panose="020B0604020202020204" pitchFamily="34" charset="0"/>
                          <a:cs typeface="Arial" panose="020B0604020202020204" pitchFamily="34" charset="0"/>
                        </a:rPr>
                        <a:t>Operating temp</a:t>
                      </a:r>
                      <a:r>
                        <a:rPr lang="en-US" sz="1200" b="1" i="0" dirty="0">
                          <a:solidFill>
                            <a:schemeClr val="accent6">
                              <a:lumMod val="75000"/>
                            </a:schemeClr>
                          </a:solidFill>
                          <a:latin typeface="Arial" panose="020B0604020202020204" pitchFamily="34" charset="0"/>
                          <a:cs typeface="Arial" panose="020B0604020202020204" pitchFamily="34" charset="0"/>
                        </a:rPr>
                        <a:t>erature </a:t>
                      </a:r>
                      <a:r>
                        <a:rPr sz="1200" b="1" i="0" dirty="0">
                          <a:solidFill>
                            <a:schemeClr val="accent6">
                              <a:lumMod val="75000"/>
                            </a:schemeClr>
                          </a:solidFill>
                          <a:latin typeface="Arial" panose="020B0604020202020204" pitchFamily="34" charset="0"/>
                          <a:cs typeface="Arial" panose="020B0604020202020204" pitchFamily="34" charset="0"/>
                        </a:rPr>
                        <a:t>工作温度</a:t>
                      </a:r>
                      <a:endParaRPr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buNone/>
                      </a:pPr>
                      <a:r>
                        <a:rPr lang="en-US" altLang="zh-CN" sz="1200" b="1" i="0" dirty="0">
                          <a:solidFill>
                            <a:schemeClr val="accent6">
                              <a:lumMod val="75000"/>
                            </a:schemeClr>
                          </a:solidFill>
                          <a:latin typeface="Arial" panose="020B0604020202020204" pitchFamily="34" charset="0"/>
                          <a:cs typeface="Arial" panose="020B0604020202020204" pitchFamily="34" charset="0"/>
                        </a:rPr>
                        <a:t>-40℃～+80℃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510540">
                <a:tc>
                  <a:txBody>
                    <a:bodyPr/>
                    <a:lstStyle/>
                    <a:p>
                      <a:pPr algn="l" defTabSz="457200">
                        <a:buClrTx/>
                        <a:buSzTx/>
                        <a:buFontTx/>
                      </a:pPr>
                      <a:r>
                        <a:rPr sz="1200" b="1" i="0" dirty="0">
                          <a:solidFill>
                            <a:schemeClr val="accent6">
                              <a:lumMod val="75000"/>
                            </a:schemeClr>
                          </a:solidFill>
                          <a:latin typeface="Arial" panose="020B0604020202020204" pitchFamily="34" charset="0"/>
                          <a:cs typeface="Arial" panose="020B0604020202020204" pitchFamily="34" charset="0"/>
                        </a:rPr>
                        <a:t>Storage temp</a:t>
                      </a:r>
                      <a:r>
                        <a:rPr lang="en-US" sz="1200" b="1" i="0" dirty="0">
                          <a:solidFill>
                            <a:schemeClr val="accent6">
                              <a:lumMod val="75000"/>
                            </a:schemeClr>
                          </a:solidFill>
                          <a:latin typeface="Arial" panose="020B0604020202020204" pitchFamily="34" charset="0"/>
                          <a:cs typeface="Arial" panose="020B0604020202020204" pitchFamily="34" charset="0"/>
                        </a:rPr>
                        <a:t>erature </a:t>
                      </a:r>
                      <a:r>
                        <a:rPr sz="1200" b="1" i="0" dirty="0">
                          <a:solidFill>
                            <a:schemeClr val="accent6">
                              <a:lumMod val="75000"/>
                            </a:schemeClr>
                          </a:solidFill>
                          <a:latin typeface="Arial" panose="020B0604020202020204" pitchFamily="34" charset="0"/>
                          <a:cs typeface="Arial" panose="020B0604020202020204" pitchFamily="34" charset="0"/>
                        </a:rPr>
                        <a:t>存储温度</a:t>
                      </a:r>
                      <a:endParaRPr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l" defTabSz="457200">
                        <a:buClrTx/>
                        <a:buSzTx/>
                        <a:buFontTx/>
                      </a:pPr>
                      <a:r>
                        <a:rPr lang="en-US" altLang="zh-CN" sz="1200" b="1" dirty="0">
                          <a:solidFill>
                            <a:schemeClr val="accent6">
                              <a:lumMod val="75000"/>
                            </a:schemeClr>
                          </a:solidFill>
                          <a:latin typeface="Arial" panose="020B0604020202020204" pitchFamily="34" charset="0"/>
                          <a:cs typeface="Arial" panose="020B0604020202020204" pitchFamily="34" charset="0"/>
                          <a:sym typeface="+mn-ea"/>
                        </a:rPr>
                        <a:t>-40℃～+80℃</a:t>
                      </a:r>
                      <a:endParaRPr lang="en-US" altLang="zh-CN" sz="12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en-US" dirty="0"/>
          </a:p>
        </p:txBody>
      </p:sp>
      <p:sp>
        <p:nvSpPr>
          <p:cNvPr id="7" name="文本框 6"/>
          <p:cNvSpPr txBox="1"/>
          <p:nvPr>
            <p:custDataLst>
              <p:tags r:id="rId1"/>
            </p:custDataLst>
          </p:nvPr>
        </p:nvSpPr>
        <p:spPr>
          <a:xfrm>
            <a:off x="539115" y="1179830"/>
            <a:ext cx="6501765" cy="306705"/>
          </a:xfrm>
          <a:prstGeom prst="rect">
            <a:avLst/>
          </a:prstGeom>
          <a:noFill/>
        </p:spPr>
        <p:txBody>
          <a:bodyPr wrap="square" rtlCol="0" anchor="t">
            <a:spAutoFit/>
          </a:bodyPr>
          <a:lstStyle/>
          <a:p>
            <a:pPr algn="l">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3.1.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VSWR / Smith chart /  Return loss 驻波比/史密斯圆图/回波损耗</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sp>
        <p:nvSpPr>
          <p:cNvPr id="9" name="文本框 8"/>
          <p:cNvSpPr txBox="1"/>
          <p:nvPr/>
        </p:nvSpPr>
        <p:spPr>
          <a:xfrm>
            <a:off x="412115" y="709930"/>
            <a:ext cx="5068570" cy="306705"/>
          </a:xfrm>
          <a:prstGeom prst="rect">
            <a:avLst/>
          </a:prstGeom>
          <a:noFill/>
        </p:spPr>
        <p:txBody>
          <a:bodyPr wrap="square" rtlCol="0" anchor="t">
            <a:spAutoFit/>
          </a:bodyPr>
          <a:lstStyle/>
          <a:p>
            <a:pPr algn="l" fontAlgn="ctr">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3. </a:t>
            </a:r>
            <a:r>
              <a:rPr lang="en-US" altLang="zh-CN" sz="1400" b="1" dirty="0">
                <a:solidFill>
                  <a:schemeClr val="accent6">
                    <a:lumMod val="75000"/>
                  </a:schemeClr>
                </a:solidFill>
                <a:latin typeface="Arial" panose="020B0604020202020204" pitchFamily="34" charset="0"/>
                <a:cs typeface="Arial" panose="020B0604020202020204" pitchFamily="34" charset="0"/>
                <a:sym typeface="+mn-ea"/>
              </a:rPr>
              <a:t>Passive Test Data 无源测试数据</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sp>
        <p:nvSpPr>
          <p:cNvPr id="10" name="文本框 9"/>
          <p:cNvSpPr txBox="1"/>
          <p:nvPr/>
        </p:nvSpPr>
        <p:spPr>
          <a:xfrm>
            <a:off x="1501186" y="6811247"/>
            <a:ext cx="4184015" cy="307777"/>
          </a:xfrm>
          <a:prstGeom prst="rect">
            <a:avLst/>
          </a:prstGeom>
          <a:solidFill>
            <a:schemeClr val="accent6">
              <a:lumMod val="20000"/>
              <a:lumOff val="80000"/>
            </a:schemeClr>
          </a:solid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860MHz-920MHz</a:t>
            </a:r>
            <a:endParaRPr lang="en-US" altLang="zh-CN" sz="14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a:off x="664788" y="1738220"/>
            <a:ext cx="6525235" cy="49182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zh-CN" altLang="en-US" dirty="0"/>
          </a:p>
        </p:txBody>
      </p:sp>
      <p:sp>
        <p:nvSpPr>
          <p:cNvPr id="4" name="文本框 3"/>
          <p:cNvSpPr txBox="1"/>
          <p:nvPr/>
        </p:nvSpPr>
        <p:spPr>
          <a:xfrm>
            <a:off x="419100" y="1047750"/>
            <a:ext cx="6814820" cy="4003040"/>
          </a:xfrm>
          <a:prstGeom prst="rect">
            <a:avLst/>
          </a:prstGeom>
        </p:spPr>
        <p:txBody>
          <a:bodyPr wrap="square">
            <a:noAutofit/>
          </a:bodyPr>
          <a:lstStyle/>
          <a:p>
            <a:pPr algn="l">
              <a:buClrTx/>
              <a:buSzTx/>
              <a:buFontTx/>
            </a:pP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sym typeface="+mn-ea"/>
              </a:rPr>
              <a:t>M</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sym typeface="+mn-ea"/>
              </a:rPr>
              <a:t>ulti-probe spherical near-field anechoic chamber test system that meets the relevant international regulations such as CTIA and 3GPP, a multi-functional wireless test system with excellent performance in radio frequency, absorption, and mechanical structure. The system has high integration and reliability. It supports pendulum sampling frequency-doubling technology and can </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sym typeface="+mn-ea"/>
              </a:rPr>
              <a:t>be </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sym typeface="+mn-ea"/>
              </a:rPr>
              <a:t>adapt to the testing needs of small multi-lobed antennas. It is suitable for the wireless testing of small high-integration electronic devices such as IoT devices, drone modules, car machine modules, smart home devices, and mobile communication equipment. It can also meet the testing needs of ceiling antennas, miniature base stations, and embedded routers, etc., which have high dependence on the passive performance of antennas.</a:t>
            </a:r>
            <a:endPar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sym typeface="+mn-ea"/>
            </a:endParaRPr>
          </a:p>
          <a:p>
            <a:pPr algn="l">
              <a:buClrTx/>
              <a:buSzTx/>
              <a:buFontTx/>
            </a:pPr>
            <a:endPar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endParaRPr>
          </a:p>
          <a:p>
            <a:pPr algn="l">
              <a:buClrTx/>
              <a:buSzTx/>
              <a:buFontTx/>
            </a:pP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多探头球面近场空口</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暗室</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测试系统，</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符合</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CTIA和3GPP等相关国际法规</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的</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多功能无线测试系统。该系统</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在</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射频、吸波和机械结构等</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有良好的表现，</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系统的集成度和可靠性</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较高。</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系统支持摇摆式采样倍频技术，可适应小型多副瓣天线的测试需求，</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适用于</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物联网、无人机、车机模块、智能家居、移动通信设备等小型高集成度电子设备</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的</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无线测试</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。同时也可满足</a:t>
            </a:r>
            <a:r>
              <a:rPr lang="en-US" altLang="zh-CN"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吸顶天线、微型基站、嵌入式路由器等对天线无源性能依赖度高的无线设备</a:t>
            </a:r>
            <a:r>
              <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rPr>
              <a:t>测试。</a:t>
            </a:r>
            <a:endPar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endParaRPr>
          </a:p>
          <a:p>
            <a:pPr algn="l">
              <a:buClrTx/>
              <a:buSzTx/>
              <a:buFontTx/>
            </a:pPr>
            <a:endParaRPr lang="zh-CN" altLang="en-US" sz="1400" b="1" dirty="0">
              <a:solidFill>
                <a:schemeClr val="accent6">
                  <a:lumMod val="75000"/>
                </a:schemeClr>
              </a:solidFill>
              <a:latin typeface="Arial" panose="020B0604020202020204" pitchFamily="34" charset="0"/>
              <a:ea typeface="华文宋体" panose="02010600040101010101" charset="-122"/>
              <a:cs typeface="Arial" panose="020B0604020202020204" pitchFamily="34" charset="0"/>
            </a:endParaRPr>
          </a:p>
        </p:txBody>
      </p:sp>
      <p:sp>
        <p:nvSpPr>
          <p:cNvPr id="7" name="文本框 6"/>
          <p:cNvSpPr txBox="1"/>
          <p:nvPr>
            <p:custDataLst>
              <p:tags r:id="rId1"/>
            </p:custDataLst>
          </p:nvPr>
        </p:nvSpPr>
        <p:spPr>
          <a:xfrm>
            <a:off x="306705" y="723265"/>
            <a:ext cx="3905250" cy="306705"/>
          </a:xfrm>
          <a:prstGeom prst="rect">
            <a:avLst/>
          </a:prstGeom>
          <a:noFill/>
        </p:spPr>
        <p:txBody>
          <a:bodyPr wrap="square" rtlCol="0" anchor="t">
            <a:spAutoFit/>
          </a:bodyPr>
          <a:lstStyle/>
          <a:p>
            <a:pPr algn="l">
              <a:buClrTx/>
              <a:buSzTx/>
              <a:buFontTx/>
            </a:pPr>
            <a:r>
              <a:rPr lang="en-US" altLang="zh-CN" sz="1400" b="1" dirty="0">
                <a:solidFill>
                  <a:schemeClr val="accent6">
                    <a:lumMod val="75000"/>
                  </a:schemeClr>
                </a:solidFill>
                <a:latin typeface="Arial" panose="020B0604020202020204" pitchFamily="34" charset="0"/>
                <a:cs typeface="Arial" panose="020B0604020202020204" pitchFamily="34" charset="0"/>
              </a:rPr>
              <a:t>3.2 Test System 测试系统</a:t>
            </a:r>
            <a:endParaRPr lang="en-US" altLang="zh-CN" sz="1400" b="1" dirty="0">
              <a:solidFill>
                <a:schemeClr val="accent6">
                  <a:lumMod val="75000"/>
                </a:schemeClr>
              </a:solidFill>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a:stretch>
            <a:fillRect/>
          </a:stretch>
        </p:blipFill>
        <p:spPr>
          <a:xfrm>
            <a:off x="2052320" y="5021580"/>
            <a:ext cx="1955165" cy="2415540"/>
          </a:xfrm>
          <a:prstGeom prst="rect">
            <a:avLst/>
          </a:prstGeom>
        </p:spPr>
      </p:pic>
      <p:pic>
        <p:nvPicPr>
          <p:cNvPr id="6" name="图片 5"/>
          <p:cNvPicPr>
            <a:picLocks noChangeAspect="1"/>
          </p:cNvPicPr>
          <p:nvPr/>
        </p:nvPicPr>
        <p:blipFill>
          <a:blip r:embed="rId3"/>
          <a:stretch>
            <a:fillRect/>
          </a:stretch>
        </p:blipFill>
        <p:spPr>
          <a:xfrm>
            <a:off x="4041775" y="5050790"/>
            <a:ext cx="1579245" cy="2386330"/>
          </a:xfrm>
          <a:prstGeom prst="rect">
            <a:avLst/>
          </a:prstGeom>
        </p:spPr>
      </p:pic>
      <p:graphicFrame>
        <p:nvGraphicFramePr>
          <p:cNvPr id="9" name="表格 8"/>
          <p:cNvGraphicFramePr/>
          <p:nvPr>
            <p:custDataLst>
              <p:tags r:id="rId4"/>
            </p:custDataLst>
          </p:nvPr>
        </p:nvGraphicFramePr>
        <p:xfrm>
          <a:off x="572770" y="7567295"/>
          <a:ext cx="6557010" cy="2181860"/>
        </p:xfrm>
        <a:graphic>
          <a:graphicData uri="http://schemas.openxmlformats.org/drawingml/2006/table">
            <a:tbl>
              <a:tblPr firstRow="1" bandRow="1">
                <a:tableStyleId>{5C22544A-7EE6-4342-B048-85BDC9FD1C3A}</a:tableStyleId>
              </a:tblPr>
              <a:tblGrid>
                <a:gridCol w="1828800"/>
                <a:gridCol w="4728210"/>
              </a:tblGrid>
              <a:tr h="587375">
                <a:tc>
                  <a:txBody>
                    <a:bodyPr/>
                    <a:lstStyle/>
                    <a:p>
                      <a:pPr algn="ctr">
                        <a:buNone/>
                      </a:pPr>
                      <a:r>
                        <a:rPr lang="en-US" altLang="zh-CN" sz="1400" b="1">
                          <a:solidFill>
                            <a:schemeClr val="tx1"/>
                          </a:solidFill>
                          <a:latin typeface="Arial" panose="020B0604020202020204" pitchFamily="34" charset="0"/>
                          <a:cs typeface="Arial" panose="020B0604020202020204" pitchFamily="34" charset="0"/>
                        </a:rPr>
                        <a:t>Supported Bnad</a:t>
                      </a:r>
                      <a:endParaRPr lang="en-US" altLang="zh-CN" sz="1400" b="1">
                        <a:solidFill>
                          <a:schemeClr val="tx1"/>
                        </a:solidFill>
                        <a:latin typeface="Arial" panose="020B0604020202020204" pitchFamily="34" charset="0"/>
                        <a:cs typeface="Arial" panose="020B0604020202020204" pitchFamily="34" charset="0"/>
                      </a:endParaRPr>
                    </a:p>
                    <a:p>
                      <a:pPr algn="ctr">
                        <a:buNone/>
                      </a:pPr>
                      <a:r>
                        <a:rPr lang="zh-CN" altLang="en-US" sz="1400" b="1">
                          <a:solidFill>
                            <a:schemeClr val="tx1"/>
                          </a:solidFill>
                          <a:latin typeface="Arial" panose="020B0604020202020204" pitchFamily="34" charset="0"/>
                          <a:cs typeface="Arial" panose="020B0604020202020204" pitchFamily="34" charset="0"/>
                        </a:rPr>
                        <a:t>可支持频率</a:t>
                      </a:r>
                      <a:endParaRPr lang="zh-CN" altLang="en-US" sz="1400" b="1">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buNone/>
                      </a:pPr>
                      <a:r>
                        <a:rPr lang="zh-CN" altLang="en-US" sz="1400" b="1">
                          <a:solidFill>
                            <a:schemeClr val="tx1"/>
                          </a:solidFill>
                          <a:latin typeface="Arial" panose="020B0604020202020204" pitchFamily="34" charset="0"/>
                          <a:cs typeface="Arial" panose="020B0604020202020204" pitchFamily="34" charset="0"/>
                        </a:rPr>
                        <a:t>600MHz-9GHz (Expand. 12GHz)</a:t>
                      </a:r>
                      <a:endParaRPr lang="zh-CN" altLang="en-US" sz="1400" b="1">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r>
              <a:tr h="797560">
                <a:tc>
                  <a:txBody>
                    <a:bodyPr/>
                    <a:lstStyle/>
                    <a:p>
                      <a:pPr algn="ctr">
                        <a:buNone/>
                      </a:pPr>
                      <a:r>
                        <a:rPr lang="en-US" altLang="zh-CN" sz="1400" b="1">
                          <a:solidFill>
                            <a:schemeClr val="tx1"/>
                          </a:solidFill>
                          <a:latin typeface="Arial" panose="020B0604020202020204" pitchFamily="34" charset="0"/>
                          <a:cs typeface="Arial" panose="020B0604020202020204" pitchFamily="34" charset="0"/>
                        </a:rPr>
                        <a:t>Test Item</a:t>
                      </a:r>
                      <a:endParaRPr lang="zh-CN" altLang="en-US" sz="1400" b="1">
                        <a:solidFill>
                          <a:schemeClr val="tx1"/>
                        </a:solidFill>
                        <a:latin typeface="Arial" panose="020B0604020202020204" pitchFamily="34" charset="0"/>
                        <a:cs typeface="Arial" panose="020B0604020202020204" pitchFamily="34" charset="0"/>
                      </a:endParaRPr>
                    </a:p>
                    <a:p>
                      <a:pPr algn="ctr">
                        <a:buNone/>
                      </a:pPr>
                      <a:r>
                        <a:rPr lang="zh-CN" altLang="en-US" sz="1400" b="1">
                          <a:solidFill>
                            <a:schemeClr val="tx1"/>
                          </a:solidFill>
                          <a:latin typeface="Arial" panose="020B0604020202020204" pitchFamily="34" charset="0"/>
                          <a:cs typeface="Arial" panose="020B0604020202020204" pitchFamily="34" charset="0"/>
                        </a:rPr>
                        <a:t>测试内容</a:t>
                      </a:r>
                      <a:endParaRPr lang="zh-CN" altLang="en-US" sz="1400" b="1">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buNone/>
                      </a:pPr>
                      <a:r>
                        <a:rPr lang="en-US" altLang="zh-CN" sz="1400" b="1">
                          <a:solidFill>
                            <a:schemeClr val="tx1"/>
                          </a:solidFill>
                          <a:latin typeface="Arial" panose="020B0604020202020204" pitchFamily="34" charset="0"/>
                          <a:cs typeface="Arial" panose="020B0604020202020204" pitchFamily="34" charset="0"/>
                        </a:rPr>
                        <a:t>Passive: Gain/Efficiency/2D/</a:t>
                      </a:r>
                      <a:r>
                        <a:rPr lang="zh-CN" altLang="en-US" sz="1400" b="1">
                          <a:solidFill>
                            <a:schemeClr val="tx1"/>
                          </a:solidFill>
                          <a:latin typeface="Arial" panose="020B0604020202020204" pitchFamily="34" charset="0"/>
                          <a:cs typeface="Arial" panose="020B0604020202020204" pitchFamily="34" charset="0"/>
                        </a:rPr>
                        <a:t>3D</a:t>
                      </a:r>
                      <a:r>
                        <a:rPr lang="en-US" altLang="zh-CN" sz="1400" b="1">
                          <a:solidFill>
                            <a:schemeClr val="tx1"/>
                          </a:solidFill>
                          <a:latin typeface="Arial" panose="020B0604020202020204" pitchFamily="34" charset="0"/>
                          <a:cs typeface="Arial" panose="020B0604020202020204" pitchFamily="34" charset="0"/>
                        </a:rPr>
                        <a:t> radiation/non-circularity(</a:t>
                      </a:r>
                      <a:r>
                        <a:rPr lang="zh-CN" altLang="en-US" sz="1400" b="1">
                          <a:solidFill>
                            <a:schemeClr val="tx1"/>
                          </a:solidFill>
                          <a:latin typeface="Arial" panose="020B0604020202020204" pitchFamily="34" charset="0"/>
                          <a:cs typeface="Arial" panose="020B0604020202020204" pitchFamily="34" charset="0"/>
                        </a:rPr>
                        <a:t>不圆度</a:t>
                      </a:r>
                      <a:r>
                        <a:rPr lang="en-US" altLang="zh-CN" sz="1400" b="1">
                          <a:solidFill>
                            <a:schemeClr val="tx1"/>
                          </a:solidFill>
                          <a:latin typeface="Arial" panose="020B0604020202020204" pitchFamily="34" charset="0"/>
                          <a:cs typeface="Arial" panose="020B0604020202020204" pitchFamily="34" charset="0"/>
                        </a:rPr>
                        <a:t>)/axial ratio(</a:t>
                      </a:r>
                      <a:r>
                        <a:rPr lang="zh-CN" altLang="en-US" sz="1400" b="1">
                          <a:solidFill>
                            <a:schemeClr val="tx1"/>
                          </a:solidFill>
                          <a:latin typeface="Arial" panose="020B0604020202020204" pitchFamily="34" charset="0"/>
                          <a:cs typeface="Arial" panose="020B0604020202020204" pitchFamily="34" charset="0"/>
                        </a:rPr>
                        <a:t>轴比）</a:t>
                      </a:r>
                      <a:r>
                        <a:rPr lang="en-US" altLang="zh-CN" sz="1400" b="1">
                          <a:solidFill>
                            <a:schemeClr val="tx1"/>
                          </a:solidFill>
                          <a:latin typeface="Arial" panose="020B0604020202020204" pitchFamily="34" charset="0"/>
                          <a:cs typeface="Arial" panose="020B0604020202020204" pitchFamily="34" charset="0"/>
                        </a:rPr>
                        <a:t>...</a:t>
                      </a:r>
                      <a:endParaRPr lang="zh-CN" altLang="en-US" sz="1400" b="1">
                        <a:solidFill>
                          <a:schemeClr val="tx1"/>
                        </a:solidFill>
                        <a:latin typeface="Arial" panose="020B0604020202020204" pitchFamily="34" charset="0"/>
                        <a:cs typeface="Arial" panose="020B0604020202020204" pitchFamily="34" charset="0"/>
                      </a:endParaRPr>
                    </a:p>
                    <a:p>
                      <a:pPr>
                        <a:buNone/>
                      </a:pPr>
                      <a:r>
                        <a:rPr lang="en-US" altLang="zh-CN" sz="1400" b="1">
                          <a:solidFill>
                            <a:schemeClr val="tx1"/>
                          </a:solidFill>
                          <a:latin typeface="Arial" panose="020B0604020202020204" pitchFamily="34" charset="0"/>
                          <a:cs typeface="Arial" panose="020B0604020202020204" pitchFamily="34" charset="0"/>
                        </a:rPr>
                        <a:t>Active: </a:t>
                      </a:r>
                      <a:r>
                        <a:rPr lang="zh-CN" altLang="en-US" sz="1400" b="1">
                          <a:solidFill>
                            <a:schemeClr val="tx1"/>
                          </a:solidFill>
                          <a:latin typeface="Arial" panose="020B0604020202020204" pitchFamily="34" charset="0"/>
                          <a:cs typeface="Arial" panose="020B0604020202020204" pitchFamily="34" charset="0"/>
                        </a:rPr>
                        <a:t>TRP</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TIS</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EIRP</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EIS</a:t>
                      </a:r>
                      <a:endParaRPr lang="zh-CN" altLang="en-US" sz="1400" b="1">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r>
              <a:tr h="796925">
                <a:tc>
                  <a:txBody>
                    <a:bodyPr/>
                    <a:lstStyle/>
                    <a:p>
                      <a:pPr algn="ctr">
                        <a:buNone/>
                      </a:pPr>
                      <a:r>
                        <a:rPr lang="zh-CN" altLang="en-US" sz="1400" b="1">
                          <a:solidFill>
                            <a:schemeClr val="tx1"/>
                          </a:solidFill>
                          <a:latin typeface="Arial" panose="020B0604020202020204" pitchFamily="34" charset="0"/>
                          <a:cs typeface="Arial" panose="020B0604020202020204" pitchFamily="34" charset="0"/>
                        </a:rPr>
                        <a:t>测试制式</a:t>
                      </a:r>
                      <a:endParaRPr lang="zh-CN" altLang="en-US" sz="1400" b="1">
                        <a:solidFill>
                          <a:schemeClr val="tx1"/>
                        </a:solidFill>
                        <a:latin typeface="Arial" panose="020B0604020202020204" pitchFamily="34" charset="0"/>
                        <a:cs typeface="Arial" panose="020B0604020202020204" pitchFamily="34" charset="0"/>
                      </a:endParaRPr>
                    </a:p>
                    <a:p>
                      <a:pPr algn="ctr">
                        <a:buNone/>
                      </a:pPr>
                      <a:r>
                        <a:rPr lang="en-US" altLang="zh-CN" sz="1400" b="1">
                          <a:solidFill>
                            <a:schemeClr val="tx1"/>
                          </a:solidFill>
                          <a:latin typeface="Arial" panose="020B0604020202020204" pitchFamily="34" charset="0"/>
                          <a:cs typeface="Arial" panose="020B0604020202020204" pitchFamily="34" charset="0"/>
                        </a:rPr>
                        <a:t>Test Standard</a:t>
                      </a:r>
                      <a:endParaRPr lang="en-US" altLang="zh-CN" sz="1400" b="1">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buNone/>
                      </a:pPr>
                      <a:r>
                        <a:rPr lang="zh-CN" altLang="en-US" sz="1400" b="1">
                          <a:solidFill>
                            <a:schemeClr val="tx1"/>
                          </a:solidFill>
                          <a:latin typeface="Arial" panose="020B0604020202020204" pitchFamily="34" charset="0"/>
                          <a:cs typeface="Arial" panose="020B0604020202020204" pitchFamily="34" charset="0"/>
                        </a:rPr>
                        <a:t>2G/3G/4G/5G</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Wi-Fi b/g/n/a/ac/ax</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蓝牙 </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NB-IOT </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Cat-M</a:t>
                      </a:r>
                      <a:r>
                        <a:rPr lang="en-US" altLang="zh-CN" sz="1400" b="1">
                          <a:solidFill>
                            <a:schemeClr val="tx1"/>
                          </a:solidFill>
                          <a:latin typeface="Arial" panose="020B0604020202020204" pitchFamily="34" charset="0"/>
                          <a:cs typeface="Arial" panose="020B0604020202020204" pitchFamily="34" charset="0"/>
                        </a:rPr>
                        <a:t> (</a:t>
                      </a:r>
                      <a:r>
                        <a:rPr lang="zh-CN" altLang="en-US" sz="1400" b="1">
                          <a:solidFill>
                            <a:schemeClr val="tx1"/>
                          </a:solidFill>
                          <a:latin typeface="Arial" panose="020B0604020202020204" pitchFamily="34" charset="0"/>
                          <a:cs typeface="Arial" panose="020B0604020202020204" pitchFamily="34" charset="0"/>
                        </a:rPr>
                        <a:t>eMTC</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GPS/BEIDOU/GLONASS</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ZigBee</a:t>
                      </a:r>
                      <a:r>
                        <a:rPr lang="en-US" altLang="zh-CN" sz="1400" b="1">
                          <a:solidFill>
                            <a:schemeClr val="tx1"/>
                          </a:solidFill>
                          <a:latin typeface="Arial" panose="020B0604020202020204" pitchFamily="34" charset="0"/>
                          <a:cs typeface="Arial" panose="020B0604020202020204" pitchFamily="34" charset="0"/>
                        </a:rPr>
                        <a:t>/</a:t>
                      </a:r>
                      <a:r>
                        <a:rPr lang="zh-CN" altLang="en-US" sz="1400" b="1">
                          <a:solidFill>
                            <a:schemeClr val="tx1"/>
                          </a:solidFill>
                          <a:latin typeface="Arial" panose="020B0604020202020204" pitchFamily="34" charset="0"/>
                          <a:cs typeface="Arial" panose="020B0604020202020204" pitchFamily="34" charset="0"/>
                        </a:rPr>
                        <a:t>LoRa(Non-signaling</a:t>
                      </a:r>
                      <a:r>
                        <a:rPr lang="en-US" altLang="zh-CN" sz="1400" b="1">
                          <a:solidFill>
                            <a:schemeClr val="tx1"/>
                          </a:solidFill>
                          <a:latin typeface="Arial" panose="020B0604020202020204" pitchFamily="34" charset="0"/>
                          <a:cs typeface="Arial" panose="020B0604020202020204" pitchFamily="34" charset="0"/>
                        </a:rPr>
                        <a:t> </a:t>
                      </a:r>
                      <a:r>
                        <a:rPr lang="zh-CN" altLang="en-US" sz="1400" b="1">
                          <a:solidFill>
                            <a:schemeClr val="tx1"/>
                          </a:solidFill>
                          <a:latin typeface="Arial" panose="020B0604020202020204" pitchFamily="34" charset="0"/>
                          <a:cs typeface="Arial" panose="020B0604020202020204" pitchFamily="34" charset="0"/>
                        </a:rPr>
                        <a:t>非信令</a:t>
                      </a:r>
                      <a:r>
                        <a:rPr lang="en-US" altLang="zh-CN" sz="1400" b="1">
                          <a:solidFill>
                            <a:schemeClr val="tx1"/>
                          </a:solidFill>
                          <a:latin typeface="Arial" panose="020B0604020202020204" pitchFamily="34" charset="0"/>
                          <a:cs typeface="Arial" panose="020B0604020202020204" pitchFamily="34" charset="0"/>
                        </a:rPr>
                        <a:t>)...</a:t>
                      </a:r>
                      <a:endParaRPr lang="en-US" altLang="zh-CN" sz="1400" b="1">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186E12F-F16C-AE49-BEC9-C4CFBD38603E}" type="slidenum">
              <a:rPr kumimoji="1" lang="zh-CN" altLang="en-US" smtClean="0"/>
            </a:fld>
            <a:endParaRPr kumimoji="1" lang="zh-CN" altLang="en-US"/>
          </a:p>
        </p:txBody>
      </p:sp>
      <p:sp>
        <p:nvSpPr>
          <p:cNvPr id="3" name="页脚占位符 2"/>
          <p:cNvSpPr>
            <a:spLocks noGrp="1"/>
          </p:cNvSpPr>
          <p:nvPr>
            <p:ph type="ftr" sz="quarter" idx="3"/>
          </p:nvPr>
        </p:nvSpPr>
        <p:spPr/>
        <p:txBody>
          <a:bodyPr/>
          <a:lstStyle/>
          <a:p>
            <a:r>
              <a:rPr lang="en-US" altLang="zh-CN" spc="-10" dirty="0">
                <a:solidFill>
                  <a:srgbClr val="75757C"/>
                </a:solidFill>
                <a:latin typeface="Lucida Sans" panose="020B0602030504020204" pitchFamily="34" charset="0"/>
                <a:ea typeface="Lucida Sans" panose="020B0602030504020204" pitchFamily="34" charset="0"/>
                <a:cs typeface="Lucida Sans" panose="020B0602030504020204" pitchFamily="34" charset="0"/>
              </a:rPr>
              <a:t>Copyright By VAE Communication</a:t>
            </a:r>
            <a:endParaRPr kumimoji="1" lang="en-US" dirty="0"/>
          </a:p>
        </p:txBody>
      </p:sp>
      <p:sp>
        <p:nvSpPr>
          <p:cNvPr id="7" name="文本框 6"/>
          <p:cNvSpPr txBox="1"/>
          <p:nvPr>
            <p:custDataLst>
              <p:tags r:id="rId1"/>
            </p:custDataLst>
          </p:nvPr>
        </p:nvSpPr>
        <p:spPr>
          <a:xfrm>
            <a:off x="539115" y="738505"/>
            <a:ext cx="3784600" cy="306705"/>
          </a:xfrm>
          <a:prstGeom prst="rect">
            <a:avLst/>
          </a:prstGeom>
          <a:noFill/>
        </p:spPr>
        <p:txBody>
          <a:bodyPr wrap="square" rtlCol="0" anchor="t">
            <a:spAutoFit/>
          </a:bodyPr>
          <a:lstStyle/>
          <a:p>
            <a:r>
              <a:rPr lang="en-US" altLang="zh-CN" sz="1400" b="1" dirty="0">
                <a:solidFill>
                  <a:schemeClr val="accent6">
                    <a:lumMod val="75000"/>
                  </a:schemeClr>
                </a:solidFill>
                <a:latin typeface="Arial" panose="020B0604020202020204" pitchFamily="34" charset="0"/>
                <a:cs typeface="Arial" panose="020B0604020202020204" pitchFamily="34" charset="0"/>
              </a:rPr>
              <a:t>3</a:t>
            </a:r>
            <a:r>
              <a:rPr lang="zh-CN" altLang="en-US" sz="1400" b="1" dirty="0">
                <a:solidFill>
                  <a:schemeClr val="accent6">
                    <a:lumMod val="75000"/>
                  </a:schemeClr>
                </a:solidFill>
                <a:latin typeface="Arial" panose="020B0604020202020204" pitchFamily="34" charset="0"/>
                <a:cs typeface="Arial" panose="020B0604020202020204" pitchFamily="34" charset="0"/>
              </a:rPr>
              <a:t>.</a:t>
            </a:r>
            <a:r>
              <a:rPr lang="en-US" altLang="zh-CN" sz="1400" b="1" dirty="0">
                <a:solidFill>
                  <a:schemeClr val="accent6">
                    <a:lumMod val="75000"/>
                  </a:schemeClr>
                </a:solidFill>
                <a:latin typeface="Arial" panose="020B0604020202020204" pitchFamily="34" charset="0"/>
                <a:cs typeface="Arial" panose="020B0604020202020204" pitchFamily="34" charset="0"/>
              </a:rPr>
              <a:t>3</a:t>
            </a:r>
            <a:r>
              <a:rPr lang="zh-CN" altLang="en-US" sz="1400" b="1" dirty="0">
                <a:solidFill>
                  <a:schemeClr val="accent6">
                    <a:lumMod val="75000"/>
                  </a:schemeClr>
                </a:solidFill>
                <a:latin typeface="Arial" panose="020B0604020202020204" pitchFamily="34" charset="0"/>
                <a:cs typeface="Arial" panose="020B0604020202020204" pitchFamily="34" charset="0"/>
              </a:rPr>
              <a:t>. </a:t>
            </a:r>
            <a:r>
              <a:rPr lang="en-US" altLang="zh-CN" sz="1400" b="1" dirty="0">
                <a:solidFill>
                  <a:schemeClr val="accent6">
                    <a:lumMod val="75000"/>
                  </a:schemeClr>
                </a:solidFill>
                <a:latin typeface="Arial" panose="020B0604020202020204" pitchFamily="34" charset="0"/>
                <a:cs typeface="Arial" panose="020B0604020202020204" pitchFamily="34" charset="0"/>
              </a:rPr>
              <a:t>Efficiency &amp; Gain </a:t>
            </a:r>
            <a:r>
              <a:rPr lang="zh-CN" altLang="en-US" sz="1400" b="1" dirty="0">
                <a:solidFill>
                  <a:schemeClr val="accent6">
                    <a:lumMod val="75000"/>
                  </a:schemeClr>
                </a:solidFill>
                <a:latin typeface="Arial" panose="020B0604020202020204" pitchFamily="34" charset="0"/>
                <a:cs typeface="Arial" panose="020B0604020202020204" pitchFamily="34" charset="0"/>
              </a:rPr>
              <a:t>效率</a:t>
            </a:r>
            <a:r>
              <a:rPr lang="en-US" altLang="zh-CN" sz="1400" b="1" dirty="0">
                <a:solidFill>
                  <a:schemeClr val="accent6">
                    <a:lumMod val="75000"/>
                  </a:schemeClr>
                </a:solidFill>
                <a:latin typeface="Arial" panose="020B0604020202020204" pitchFamily="34" charset="0"/>
                <a:cs typeface="Arial" panose="020B0604020202020204" pitchFamily="34" charset="0"/>
              </a:rPr>
              <a:t>&amp;</a:t>
            </a:r>
            <a:r>
              <a:rPr lang="zh-CN" altLang="en-US" sz="1400" b="1" dirty="0">
                <a:solidFill>
                  <a:schemeClr val="accent6">
                    <a:lumMod val="75000"/>
                  </a:schemeClr>
                </a:solidFill>
                <a:latin typeface="Arial" panose="020B0604020202020204" pitchFamily="34" charset="0"/>
                <a:cs typeface="Arial" panose="020B0604020202020204" pitchFamily="34" charset="0"/>
              </a:rPr>
              <a:t>增益</a:t>
            </a:r>
            <a:endParaRPr lang="zh-CN" altLang="en-US" sz="14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5" name="表格 4"/>
          <p:cNvGraphicFramePr>
            <a:graphicFrameLocks noGrp="1"/>
          </p:cNvGraphicFramePr>
          <p:nvPr/>
        </p:nvGraphicFramePr>
        <p:xfrm>
          <a:off x="539115" y="1490894"/>
          <a:ext cx="6195981" cy="4302417"/>
        </p:xfrm>
        <a:graphic>
          <a:graphicData uri="http://schemas.openxmlformats.org/drawingml/2006/table">
            <a:tbl>
              <a:tblPr/>
              <a:tblGrid>
                <a:gridCol w="984859"/>
                <a:gridCol w="1269102"/>
                <a:gridCol w="985505"/>
                <a:gridCol w="985505"/>
                <a:gridCol w="985505"/>
                <a:gridCol w="985505"/>
              </a:tblGrid>
              <a:tr h="646683">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Frequency </a:t>
                      </a:r>
                      <a:br>
                        <a:rPr lang="en-US" altLang="zh-CN" sz="1400" b="1" i="0" dirty="0">
                          <a:solidFill>
                            <a:schemeClr val="accent6">
                              <a:lumMod val="75000"/>
                            </a:schemeClr>
                          </a:solidFill>
                          <a:latin typeface="Arial" panose="020B0604020202020204" pitchFamily="34" charset="0"/>
                          <a:cs typeface="Arial" panose="020B0604020202020204" pitchFamily="34" charset="0"/>
                        </a:rPr>
                      </a:br>
                      <a:r>
                        <a:rPr lang="en-US" altLang="zh-CN" sz="1400" b="1" i="0" dirty="0">
                          <a:solidFill>
                            <a:schemeClr val="accent6">
                              <a:lumMod val="75000"/>
                            </a:schemeClr>
                          </a:solidFill>
                          <a:latin typeface="Arial" panose="020B0604020202020204" pitchFamily="34" charset="0"/>
                          <a:cs typeface="Arial" panose="020B0604020202020204" pitchFamily="34" charset="0"/>
                        </a:rPr>
                        <a:t>(MHz)</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Efficiency (%)</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Gain .dB</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Frequency </a:t>
                      </a:r>
                      <a:br>
                        <a:rPr lang="en-US" altLang="zh-CN" sz="1400" b="1" i="0" dirty="0">
                          <a:solidFill>
                            <a:schemeClr val="accent6">
                              <a:lumMod val="75000"/>
                            </a:schemeClr>
                          </a:solidFill>
                          <a:latin typeface="Arial" panose="020B0604020202020204" pitchFamily="34" charset="0"/>
                          <a:cs typeface="Arial" panose="020B0604020202020204" pitchFamily="34" charset="0"/>
                        </a:rPr>
                      </a:br>
                      <a:r>
                        <a:rPr lang="en-US" altLang="zh-CN" sz="1400" b="1" i="0" dirty="0">
                          <a:solidFill>
                            <a:schemeClr val="accent6">
                              <a:lumMod val="75000"/>
                            </a:schemeClr>
                          </a:solidFill>
                          <a:latin typeface="Arial" panose="020B0604020202020204" pitchFamily="34" charset="0"/>
                          <a:cs typeface="Arial" panose="020B0604020202020204" pitchFamily="34" charset="0"/>
                        </a:rPr>
                        <a:t>(MHz)</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Efficiency (%)</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457200">
                        <a:buClrTx/>
                        <a:buSzTx/>
                        <a:buFontTx/>
                      </a:pPr>
                      <a:r>
                        <a:rPr lang="en-US" altLang="zh-CN" sz="1400" b="1" i="0" dirty="0">
                          <a:solidFill>
                            <a:schemeClr val="accent6">
                              <a:lumMod val="75000"/>
                            </a:schemeClr>
                          </a:solidFill>
                          <a:latin typeface="Arial" panose="020B0604020202020204" pitchFamily="34" charset="0"/>
                          <a:cs typeface="Arial" panose="020B0604020202020204" pitchFamily="34" charset="0"/>
                        </a:rPr>
                        <a:t>Gain .dB</a:t>
                      </a:r>
                      <a:endParaRPr lang="en-US" altLang="zh-CN" sz="1400" b="1" i="0" dirty="0">
                        <a:solidFill>
                          <a:schemeClr val="accent6">
                            <a:lumMod val="75000"/>
                          </a:schemeClr>
                        </a:solidFill>
                        <a:latin typeface="Arial" panose="020B0604020202020204" pitchFamily="34" charset="0"/>
                        <a:cs typeface="Arial" panose="020B0604020202020204" pitchFamily="34" charset="0"/>
                      </a:endParaRPr>
                    </a:p>
                  </a:txBody>
                  <a:tcPr marL="7937" marR="7937" marT="79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05847">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860</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52.48</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1.9</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892</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46.34</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2.6</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862</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51.52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1.84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894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45.92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864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51.05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1.86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896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44.98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2.45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866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51.29</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1.9</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898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44.57</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2.31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868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51.52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1.91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900</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46.13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2.39</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870</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50.58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1.85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902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46.99</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2.39</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872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51.52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2.09</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904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47.32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2.37</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874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47.32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2.23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906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47.21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2.33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876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47.97</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2.53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908</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46.88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878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49.55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2.73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910</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46.03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2.22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880</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52.12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3.01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912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46.03</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2.21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882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50.35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2.81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914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46.45</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2.21</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884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48.64</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2.7</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916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46.45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2.15</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886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47.86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2.68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918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46.34</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2.06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847">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888</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47.42</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a:solidFill>
                            <a:schemeClr val="accent6">
                              <a:lumMod val="75000"/>
                            </a:schemeClr>
                          </a:solidFill>
                          <a:latin typeface="Arial" panose="020B0604020202020204" pitchFamily="34" charset="0"/>
                          <a:ea typeface="+mn-ea"/>
                          <a:cs typeface="Arial" panose="020B0604020202020204" pitchFamily="34" charset="0"/>
                        </a:rPr>
                        <a:t>2.66</a:t>
                      </a:r>
                      <a:endParaRPr lang="en-US" altLang="zh-CN" sz="1400" b="1" i="0" kern="120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920</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46.77</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2.15</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2459">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890</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46.13</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2.49</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AVG</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48.12</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842" marR="9842" marT="98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defTabSz="457200" rtl="0" eaLnBrk="1" fontAlgn="ctr" latinLnBrk="0" hangingPunct="1">
                        <a:buClrTx/>
                        <a:buSzTx/>
                        <a:buFontTx/>
                      </a:pPr>
                      <a:r>
                        <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rPr>
                        <a:t>2.32</a:t>
                      </a:r>
                      <a:endParaRPr lang="en-US" altLang="zh-CN" sz="1400" b="1" i="0" kern="1200" dirty="0">
                        <a:solidFill>
                          <a:schemeClr val="accent6">
                            <a:lumMod val="75000"/>
                          </a:schemeClr>
                        </a:solidFill>
                        <a:latin typeface="Arial" panose="020B0604020202020204" pitchFamily="34" charset="0"/>
                        <a:ea typeface="+mn-ea"/>
                        <a:cs typeface="Arial" panose="020B0604020202020204" pitchFamily="34" charset="0"/>
                      </a:endParaRPr>
                    </a:p>
                  </a:txBody>
                  <a:tcPr marL="9842" marR="9842" marT="98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tags/tag1.xml><?xml version="1.0" encoding="utf-8"?>
<p:tagLst xmlns:p="http://schemas.openxmlformats.org/presentationml/2006/main">
  <p:tag name="TABLE_ENDDRAG_ORIGIN_RECT" val="481*225"/>
  <p:tag name="TABLE_ENDDRAG_RECT" val="72*195*481*225"/>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TABLE_ENDDRAG_ORIGIN_RECT" val="516*171"/>
  <p:tag name="TABLE_ENDDRAG_RECT" val="45*595*516*17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DIAGRAM_VIRTUALLY_FRAME" val="{&quot;height&quot;:459.07496062992124,&quot;left&quot;:34.25,&quot;top&quot;:59.75,&quot;width&quot;:524.4609448818898}"/>
</p:tagLst>
</file>

<file path=ppt/tags/tag15.xml><?xml version="1.0" encoding="utf-8"?>
<p:tagLst xmlns:p="http://schemas.openxmlformats.org/presentationml/2006/main">
  <p:tag name="TABLE_ENDDRAG_ORIGIN_RECT" val="535*524"/>
  <p:tag name="TABLE_ENDDRAG_RECT" val="29*111*535*524"/>
</p:tagLst>
</file>

<file path=ppt/tags/tag16.xml><?xml version="1.0" encoding="utf-8"?>
<p:tagLst xmlns:p="http://schemas.openxmlformats.org/presentationml/2006/main">
  <p:tag name="KSO_WM_BEAUTIFY_FLAG" val=""/>
  <p:tag name="KSO_WM_DIAGRAM_VIRTUALLY_FRAME" val="{&quot;height&quot;:459.07496062992124,&quot;left&quot;:34.25,&quot;top&quot;:59.75,&quot;width&quot;:524.4609448818898}"/>
</p:tagLst>
</file>

<file path=ppt/tags/tag17.xml><?xml version="1.0" encoding="utf-8"?>
<p:tagLst xmlns:p="http://schemas.openxmlformats.org/presentationml/2006/main">
  <p:tag name="TABLE_ENDDRAG_ORIGIN_RECT" val="535*524"/>
  <p:tag name="TABLE_ENDDRAG_RECT" val="29*111*535*524"/>
</p:tagLst>
</file>

<file path=ppt/tags/tag18.xml><?xml version="1.0" encoding="utf-8"?>
<p:tagLst xmlns:p="http://schemas.openxmlformats.org/presentationml/2006/main">
  <p:tag name="COMMONDATA" val="eyJoZGlkIjoiMzEwNTM5NzYwMDRjMzkwZTVkZjY2ODkwMGIxNGU0OTUifQ=="/>
</p:tagLst>
</file>

<file path=ppt/tags/tag2.xml><?xml version="1.0" encoding="utf-8"?>
<p:tagLst xmlns:p="http://schemas.openxmlformats.org/presentationml/2006/main">
  <p:tag name="TABLE_ENDDRAG_ORIGIN_RECT" val="400*202"/>
  <p:tag name="TABLE_ENDDRAG_RECT" val="69*406*400*202"/>
</p:tagLst>
</file>

<file path=ppt/tags/tag3.xml><?xml version="1.0" encoding="utf-8"?>
<p:tagLst xmlns:p="http://schemas.openxmlformats.org/presentationml/2006/main">
  <p:tag name="TABLE_ENDDRAG_ORIGIN_RECT" val="522*568"/>
  <p:tag name="TABLE_ENDDRAG_RECT" val="39*78*522*568"/>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TABLE_ENDDRAG_ORIGIN_RECT" val="494*539"/>
  <p:tag name="TABLE_ENDDRAG_RECT" val="52*119*494*539"/>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TABLE_ENDDRAG_ORIGIN_RECT" val="502*135"/>
  <p:tag name="TABLE_ENDDRAG_RECT" val="52*96*502*135"/>
</p:tagLst>
</file>

<file path=ppt/tags/tag9.xml><?xml version="1.0" encoding="utf-8"?>
<p:tagLst xmlns:p="http://schemas.openxmlformats.org/presentationml/2006/main">
  <p:tag name="TABLE_ENDDRAG_ORIGIN_RECT" val="502*135"/>
  <p:tag name="TABLE_ENDDRAG_RECT" val="52*96*502*13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4327</Words>
  <Application>WPS 演示</Application>
  <PresentationFormat>自定义</PresentationFormat>
  <Paragraphs>640</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Lucida Sans</vt:lpstr>
      <vt:lpstr>Times New Roman</vt:lpstr>
      <vt:lpstr>华文宋体</vt:lpstr>
      <vt:lpstr>Calibri Light</vt:lpstr>
      <vt:lpstr>Calibri</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Orville Matthew</dc:creator>
  <cp:lastModifiedBy>奔跑</cp:lastModifiedBy>
  <cp:revision>273</cp:revision>
  <dcterms:created xsi:type="dcterms:W3CDTF">2023-10-30T07:44:00Z</dcterms:created>
  <dcterms:modified xsi:type="dcterms:W3CDTF">2025-08-07T08:13:48Z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27BD65D0E7484830A2E2FB5383D86999_12</vt:lpwstr>
  </property>
  <property fmtid="{D5CDD505-2E9C-101B-9397-08002B2CF9AE}" pid="3" name="KSOProductBuildVer">
    <vt:lpwstr>2052-12.1.0.22215</vt:lpwstr>
  </property>
</Properties>
</file>